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67" r:id="rId2"/>
    <p:sldId id="344" r:id="rId3"/>
    <p:sldId id="345" r:id="rId4"/>
    <p:sldId id="355" r:id="rId5"/>
    <p:sldId id="318" r:id="rId6"/>
    <p:sldId id="364" r:id="rId7"/>
    <p:sldId id="313" r:id="rId8"/>
    <p:sldId id="319" r:id="rId9"/>
    <p:sldId id="322" r:id="rId10"/>
    <p:sldId id="347" r:id="rId11"/>
    <p:sldId id="348" r:id="rId12"/>
    <p:sldId id="321" r:id="rId13"/>
    <p:sldId id="320" r:id="rId14"/>
    <p:sldId id="328" r:id="rId15"/>
    <p:sldId id="324" r:id="rId16"/>
    <p:sldId id="325" r:id="rId17"/>
    <p:sldId id="349" r:id="rId18"/>
    <p:sldId id="353" r:id="rId19"/>
    <p:sldId id="350" r:id="rId20"/>
    <p:sldId id="352" r:id="rId21"/>
    <p:sldId id="327" r:id="rId22"/>
    <p:sldId id="326" r:id="rId23"/>
    <p:sldId id="301" r:id="rId24"/>
    <p:sldId id="357" r:id="rId25"/>
    <p:sldId id="358" r:id="rId26"/>
    <p:sldId id="338" r:id="rId27"/>
    <p:sldId id="302" r:id="rId28"/>
    <p:sldId id="339" r:id="rId29"/>
    <p:sldId id="336" r:id="rId30"/>
    <p:sldId id="351" r:id="rId31"/>
    <p:sldId id="354" r:id="rId32"/>
    <p:sldId id="359" r:id="rId33"/>
    <p:sldId id="360" r:id="rId34"/>
    <p:sldId id="361" r:id="rId35"/>
    <p:sldId id="362" r:id="rId36"/>
    <p:sldId id="363" r:id="rId37"/>
    <p:sldId id="306" r:id="rId38"/>
    <p:sldId id="308" r:id="rId39"/>
    <p:sldId id="280" r:id="rId40"/>
    <p:sldId id="312" r:id="rId41"/>
    <p:sldId id="340" r:id="rId42"/>
    <p:sldId id="337" r:id="rId43"/>
    <p:sldId id="341" r:id="rId44"/>
    <p:sldId id="281" r:id="rId45"/>
    <p:sldId id="292"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0" autoAdjust="0"/>
    <p:restoredTop sz="99593" autoAdjust="0"/>
  </p:normalViewPr>
  <p:slideViewPr>
    <p:cSldViewPr>
      <p:cViewPr>
        <p:scale>
          <a:sx n="70" d="100"/>
          <a:sy n="70" d="100"/>
        </p:scale>
        <p:origin x="-7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денежные средства, вырученные от продажи залогового имущества, в % </c:v>
                </c:pt>
              </c:strCache>
            </c:strRef>
          </c:tx>
          <c:explosion val="25"/>
          <c:dLbls>
            <c:showLegendKey val="0"/>
            <c:showVal val="0"/>
            <c:showCatName val="0"/>
            <c:showSerName val="0"/>
            <c:showPercent val="1"/>
            <c:showBubbleSize val="0"/>
            <c:showLeaderLines val="1"/>
          </c:dLbls>
          <c:cat>
            <c:strRef>
              <c:f>Лист1!$A$2:$A$5</c:f>
              <c:strCache>
                <c:ptCount val="3"/>
                <c:pt idx="0">
                  <c:v>залоговому кредитору</c:v>
                </c:pt>
                <c:pt idx="1">
                  <c:v>требования кредиторов должника 1 и 2 оч, а при отсутствии кредиторов 1, 2 оч - залоговому кредитору </c:v>
                </c:pt>
                <c:pt idx="2">
                  <c:v>судебные расходы, вознаграждение ФУ, оплата услуг привлеченных ФУ лиц, расходы по реализации предмета залога</c:v>
                </c:pt>
              </c:strCache>
            </c:strRef>
          </c:cat>
          <c:val>
            <c:numRef>
              <c:f>Лист1!$B$2:$B$5</c:f>
              <c:numCache>
                <c:formatCode>General</c:formatCode>
                <c:ptCount val="4"/>
                <c:pt idx="0">
                  <c:v>80</c:v>
                </c:pt>
                <c:pt idx="1">
                  <c:v>10</c:v>
                </c:pt>
                <c:pt idx="2">
                  <c:v>10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58279356887883504"/>
          <c:y val="0.1301857653934182"/>
          <c:w val="0.40838938483167192"/>
          <c:h val="0.8698142287600219"/>
        </c:manualLayout>
      </c:layout>
      <c:overlay val="0"/>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48D5C3-A520-4BB2-8F8E-E31030F5CD9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53D1635A-A4D0-4B92-8369-41E24F759FFE}">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dirty="0" smtClean="0"/>
            <a:t>Имущество гражданина</a:t>
          </a:r>
          <a:endParaRPr lang="ru-RU" sz="1600" dirty="0"/>
        </a:p>
      </dgm:t>
    </dgm:pt>
    <dgm:pt modelId="{8A4815A9-4221-4BA7-8472-80704CA692B1}" type="parTrans" cxnId="{4463B691-9E64-4A4B-8C09-629FFDDD21F6}">
      <dgm:prSet/>
      <dgm:spPr/>
      <dgm:t>
        <a:bodyPr/>
        <a:lstStyle/>
        <a:p>
          <a:endParaRPr lang="ru-RU"/>
        </a:p>
      </dgm:t>
    </dgm:pt>
    <dgm:pt modelId="{09186C38-C346-4A59-93F4-58DF1F6CB66E}" type="sibTrans" cxnId="{4463B691-9E64-4A4B-8C09-629FFDDD21F6}">
      <dgm:prSet/>
      <dgm:spPr/>
      <dgm:t>
        <a:bodyPr/>
        <a:lstStyle/>
        <a:p>
          <a:endParaRPr lang="ru-RU"/>
        </a:p>
      </dgm:t>
    </dgm:pt>
    <dgm:pt modelId="{D2501368-2447-4AB5-A34D-5FC1040FB972}">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b="0" dirty="0" smtClean="0"/>
            <a:t>Финансовым управляющим </a:t>
          </a:r>
          <a:r>
            <a:rPr lang="ru-RU" sz="1600" b="0" u="sng" dirty="0" smtClean="0"/>
            <a:t>самостоятельно</a:t>
          </a:r>
          <a:r>
            <a:rPr lang="ru-RU" sz="1600" b="0" dirty="0" smtClean="0"/>
            <a:t> (во внесудебном порядке), не требуется определение суда!</a:t>
          </a:r>
          <a:endParaRPr lang="ru-RU" sz="700" b="0" dirty="0"/>
        </a:p>
      </dgm:t>
    </dgm:pt>
    <dgm:pt modelId="{24A78318-6500-45E3-A626-0DCE4B56709B}" type="parTrans" cxnId="{A68C9D1B-1761-43DF-B97F-61B48F1F5D16}">
      <dgm:prSet custT="1">
        <dgm:style>
          <a:lnRef idx="1">
            <a:schemeClr val="accent3"/>
          </a:lnRef>
          <a:fillRef idx="2">
            <a:schemeClr val="accent3"/>
          </a:fillRef>
          <a:effectRef idx="1">
            <a:schemeClr val="accent3"/>
          </a:effectRef>
          <a:fontRef idx="minor">
            <a:schemeClr val="dk1"/>
          </a:fontRef>
        </dgm:style>
      </dgm:prSet>
      <dgm:spPr/>
      <dgm:t>
        <a:bodyPr/>
        <a:lstStyle/>
        <a:p>
          <a:endParaRPr lang="ru-RU" sz="600"/>
        </a:p>
      </dgm:t>
    </dgm:pt>
    <dgm:pt modelId="{86057A99-AADA-47B8-B245-A91E20FB1762}" type="sibTrans" cxnId="{A68C9D1B-1761-43DF-B97F-61B48F1F5D16}">
      <dgm:prSet/>
      <dgm:spPr/>
      <dgm:t>
        <a:bodyPr/>
        <a:lstStyle/>
        <a:p>
          <a:endParaRPr lang="ru-RU"/>
        </a:p>
      </dgm:t>
    </dgm:pt>
    <dgm:pt modelId="{9751CD8C-1608-4B66-B415-C10833C48396}">
      <dgm:prSet phldrT="[Текст]" custT="1">
        <dgm:style>
          <a:lnRef idx="1">
            <a:schemeClr val="accent3"/>
          </a:lnRef>
          <a:fillRef idx="2">
            <a:schemeClr val="accent3"/>
          </a:fillRef>
          <a:effectRef idx="1">
            <a:schemeClr val="accent3"/>
          </a:effectRef>
          <a:fontRef idx="minor">
            <a:schemeClr val="dk1"/>
          </a:fontRef>
        </dgm:style>
      </dgm:prSet>
      <dgm:spPr/>
      <dgm:t>
        <a:bodyPr/>
        <a:lstStyle/>
        <a:p>
          <a:pPr algn="just"/>
          <a:r>
            <a:rPr lang="ru-RU" sz="1200" b="0" u="sng" dirty="0" smtClean="0"/>
            <a:t>Не включается в конкурсную массу</a:t>
          </a:r>
          <a:r>
            <a:rPr lang="ru-RU" sz="1200" b="0" dirty="0" smtClean="0"/>
            <a:t>: перечень открыт, общий критерий: то, что предназначено </a:t>
          </a:r>
          <a:r>
            <a:rPr lang="ru-RU" sz="1200" b="0" u="sng" dirty="0" smtClean="0"/>
            <a:t>для содержания иных лиц </a:t>
          </a:r>
          <a:r>
            <a:rPr lang="ru-RU" sz="1200" b="0" dirty="0" smtClean="0"/>
            <a:t>(алименты на несовершеннолетних; страховая пенсия по случаю потери кормильца, назначенная ребенку; пособие на ребенка; социальные пенсии, пособия и меры социальной поддержки, установленные для детей-инвалидов, и </a:t>
          </a:r>
          <a:r>
            <a:rPr lang="ru-RU" sz="1200" b="0" dirty="0" err="1" smtClean="0"/>
            <a:t>т.п</a:t>
          </a:r>
          <a:r>
            <a:rPr lang="ru-RU" sz="1200" b="0" dirty="0" smtClean="0"/>
            <a:t>)</a:t>
          </a:r>
          <a:endParaRPr lang="ru-RU" sz="1200" b="0" dirty="0"/>
        </a:p>
      </dgm:t>
    </dgm:pt>
    <dgm:pt modelId="{5AADFF3D-3CD7-4410-8C89-CC98ADE9A383}" type="parTrans" cxnId="{84C0AE6F-DA80-4641-B701-CD8E5E5C9A72}">
      <dgm:prSet custT="1">
        <dgm:style>
          <a:lnRef idx="1">
            <a:schemeClr val="accent3"/>
          </a:lnRef>
          <a:fillRef idx="2">
            <a:schemeClr val="accent3"/>
          </a:fillRef>
          <a:effectRef idx="1">
            <a:schemeClr val="accent3"/>
          </a:effectRef>
          <a:fontRef idx="minor">
            <a:schemeClr val="dk1"/>
          </a:fontRef>
        </dgm:style>
      </dgm:prSet>
      <dgm:spPr/>
      <dgm:t>
        <a:bodyPr/>
        <a:lstStyle/>
        <a:p>
          <a:endParaRPr lang="ru-RU" sz="600"/>
        </a:p>
      </dgm:t>
    </dgm:pt>
    <dgm:pt modelId="{50B6894E-D2F3-4B3A-95C5-415B2AA81DC3}" type="sibTrans" cxnId="{84C0AE6F-DA80-4641-B701-CD8E5E5C9A72}">
      <dgm:prSet/>
      <dgm:spPr/>
      <dgm:t>
        <a:bodyPr/>
        <a:lstStyle/>
        <a:p>
          <a:endParaRPr lang="ru-RU"/>
        </a:p>
      </dgm:t>
    </dgm:pt>
    <dgm:pt modelId="{18C20B7E-B929-4EED-82A2-B13B5B05E2F0}">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400" b="0" u="sng" dirty="0" smtClean="0"/>
            <a:t>Исключается из конкурсной массы</a:t>
          </a:r>
          <a:r>
            <a:rPr lang="ru-RU" sz="1400" b="0" u="none" dirty="0" smtClean="0"/>
            <a:t>: имущество, на которое не может по ГПК быть обращено взыскание, в том числе деньги в размере установленной величины прожиточного минимума, приходящейся на самого гражданина-должника и лиц, находящихся на его иждивении    </a:t>
          </a:r>
          <a:endParaRPr lang="ru-RU" sz="1400" b="0" u="none" dirty="0"/>
        </a:p>
      </dgm:t>
    </dgm:pt>
    <dgm:pt modelId="{11AC90F1-66FA-4F52-851F-FA8CDC7BA06E}" type="parTrans" cxnId="{5228AA48-3AF4-4A62-AA7D-4D8E18713107}">
      <dgm:prSet custT="1">
        <dgm:style>
          <a:lnRef idx="1">
            <a:schemeClr val="accent3"/>
          </a:lnRef>
          <a:fillRef idx="2">
            <a:schemeClr val="accent3"/>
          </a:fillRef>
          <a:effectRef idx="1">
            <a:schemeClr val="accent3"/>
          </a:effectRef>
          <a:fontRef idx="minor">
            <a:schemeClr val="dk1"/>
          </a:fontRef>
        </dgm:style>
      </dgm:prSet>
      <dgm:spPr/>
      <dgm:t>
        <a:bodyPr/>
        <a:lstStyle/>
        <a:p>
          <a:endParaRPr lang="ru-RU" sz="600"/>
        </a:p>
      </dgm:t>
    </dgm:pt>
    <dgm:pt modelId="{093B9581-A354-4602-B0FE-67203FDEC5D0}" type="sibTrans" cxnId="{5228AA48-3AF4-4A62-AA7D-4D8E18713107}">
      <dgm:prSet/>
      <dgm:spPr/>
      <dgm:t>
        <a:bodyPr/>
        <a:lstStyle/>
        <a:p>
          <a:endParaRPr lang="ru-RU"/>
        </a:p>
      </dgm:t>
    </dgm:pt>
    <dgm:pt modelId="{DA606C31-98A1-4E22-AF87-7874CD81F69A}">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600" dirty="0" smtClean="0"/>
            <a:t>СУДОМ (по мотивированному ходатайству гражданина и иных лиц , участвующих в деле банкротстве) </a:t>
          </a:r>
          <a:endParaRPr lang="ru-RU" sz="1600" dirty="0"/>
        </a:p>
      </dgm:t>
    </dgm:pt>
    <dgm:pt modelId="{36B18CF6-D301-41FD-8CB0-1718A18273E3}" type="parTrans" cxnId="{4A49D039-C55C-42AB-A0E7-E7F5607F617F}">
      <dgm:prSet custT="1">
        <dgm:style>
          <a:lnRef idx="1">
            <a:schemeClr val="accent3"/>
          </a:lnRef>
          <a:fillRef idx="2">
            <a:schemeClr val="accent3"/>
          </a:fillRef>
          <a:effectRef idx="1">
            <a:schemeClr val="accent3"/>
          </a:effectRef>
          <a:fontRef idx="minor">
            <a:schemeClr val="dk1"/>
          </a:fontRef>
        </dgm:style>
      </dgm:prSet>
      <dgm:spPr/>
      <dgm:t>
        <a:bodyPr/>
        <a:lstStyle/>
        <a:p>
          <a:endParaRPr lang="ru-RU" sz="600"/>
        </a:p>
      </dgm:t>
    </dgm:pt>
    <dgm:pt modelId="{50741C19-1791-4395-8236-B6BAB909410E}" type="sibTrans" cxnId="{4A49D039-C55C-42AB-A0E7-E7F5607F617F}">
      <dgm:prSet/>
      <dgm:spPr/>
      <dgm:t>
        <a:bodyPr/>
        <a:lstStyle/>
        <a:p>
          <a:endParaRPr lang="ru-RU"/>
        </a:p>
      </dgm:t>
    </dgm:pt>
    <dgm:pt modelId="{171B9963-7521-4BAD-B760-C6148DC5AC91}">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1400" dirty="0" smtClean="0"/>
            <a:t>Имущество, стоимостью не более 10 </a:t>
          </a:r>
          <a:r>
            <a:rPr lang="ru-RU" sz="1400" dirty="0" err="1" smtClean="0"/>
            <a:t>т.р</a:t>
          </a:r>
          <a:r>
            <a:rPr lang="ru-RU" sz="1400" dirty="0" smtClean="0"/>
            <a:t>. или больше (в исключительных случаях, например, приобретение дорогих лекарств)</a:t>
          </a:r>
          <a:endParaRPr lang="ru-RU" sz="1400" dirty="0"/>
        </a:p>
      </dgm:t>
    </dgm:pt>
    <dgm:pt modelId="{A9032D04-4A38-4E7B-95BA-2C258EAFA756}" type="parTrans" cxnId="{26C164B0-BE73-48A4-B996-03353E6452DC}">
      <dgm:prSet custT="1">
        <dgm:style>
          <a:lnRef idx="1">
            <a:schemeClr val="accent3"/>
          </a:lnRef>
          <a:fillRef idx="2">
            <a:schemeClr val="accent3"/>
          </a:fillRef>
          <a:effectRef idx="1">
            <a:schemeClr val="accent3"/>
          </a:effectRef>
          <a:fontRef idx="minor">
            <a:schemeClr val="dk1"/>
          </a:fontRef>
        </dgm:style>
      </dgm:prSet>
      <dgm:spPr/>
      <dgm:t>
        <a:bodyPr/>
        <a:lstStyle/>
        <a:p>
          <a:endParaRPr lang="ru-RU" sz="600"/>
        </a:p>
      </dgm:t>
    </dgm:pt>
    <dgm:pt modelId="{B8DAA23F-C2C8-42FB-8534-AC205DF6377B}" type="sibTrans" cxnId="{26C164B0-BE73-48A4-B996-03353E6452DC}">
      <dgm:prSet/>
      <dgm:spPr/>
      <dgm:t>
        <a:bodyPr/>
        <a:lstStyle/>
        <a:p>
          <a:endParaRPr lang="ru-RU"/>
        </a:p>
      </dgm:t>
    </dgm:pt>
    <dgm:pt modelId="{D57D9DB5-3223-401E-A854-BA68F3A8ADEC}" type="pres">
      <dgm:prSet presAssocID="{AB48D5C3-A520-4BB2-8F8E-E31030F5CD94}" presName="diagram" presStyleCnt="0">
        <dgm:presLayoutVars>
          <dgm:chPref val="1"/>
          <dgm:dir/>
          <dgm:animOne val="branch"/>
          <dgm:animLvl val="lvl"/>
          <dgm:resizeHandles val="exact"/>
        </dgm:presLayoutVars>
      </dgm:prSet>
      <dgm:spPr/>
      <dgm:t>
        <a:bodyPr/>
        <a:lstStyle/>
        <a:p>
          <a:endParaRPr lang="ru-RU"/>
        </a:p>
      </dgm:t>
    </dgm:pt>
    <dgm:pt modelId="{0FBF3208-9F4E-4A7E-BA3D-1449AA9869AB}" type="pres">
      <dgm:prSet presAssocID="{53D1635A-A4D0-4B92-8369-41E24F759FFE}" presName="root1" presStyleCnt="0"/>
      <dgm:spPr/>
    </dgm:pt>
    <dgm:pt modelId="{D2B57748-E118-404E-959D-CC9DC2336907}" type="pres">
      <dgm:prSet presAssocID="{53D1635A-A4D0-4B92-8369-41E24F759FFE}" presName="LevelOneTextNode" presStyleLbl="node0" presStyleIdx="0" presStyleCnt="1" custScaleX="40771" custLinFactNeighborX="-192" custLinFactNeighborY="89">
        <dgm:presLayoutVars>
          <dgm:chPref val="3"/>
        </dgm:presLayoutVars>
      </dgm:prSet>
      <dgm:spPr/>
      <dgm:t>
        <a:bodyPr/>
        <a:lstStyle/>
        <a:p>
          <a:endParaRPr lang="ru-RU"/>
        </a:p>
      </dgm:t>
    </dgm:pt>
    <dgm:pt modelId="{8BB5E3FB-47C8-4369-8C8F-D523BB697259}" type="pres">
      <dgm:prSet presAssocID="{53D1635A-A4D0-4B92-8369-41E24F759FFE}" presName="level2hierChild" presStyleCnt="0"/>
      <dgm:spPr/>
    </dgm:pt>
    <dgm:pt modelId="{14719106-E5C8-4BD9-81F3-F51237AD64B4}" type="pres">
      <dgm:prSet presAssocID="{24A78318-6500-45E3-A626-0DCE4B56709B}" presName="conn2-1" presStyleLbl="parChTrans1D2" presStyleIdx="0" presStyleCnt="2"/>
      <dgm:spPr/>
      <dgm:t>
        <a:bodyPr/>
        <a:lstStyle/>
        <a:p>
          <a:endParaRPr lang="ru-RU"/>
        </a:p>
      </dgm:t>
    </dgm:pt>
    <dgm:pt modelId="{C315600F-8979-409D-B8BA-DA95C4B3CB1C}" type="pres">
      <dgm:prSet presAssocID="{24A78318-6500-45E3-A626-0DCE4B56709B}" presName="connTx" presStyleLbl="parChTrans1D2" presStyleIdx="0" presStyleCnt="2"/>
      <dgm:spPr/>
      <dgm:t>
        <a:bodyPr/>
        <a:lstStyle/>
        <a:p>
          <a:endParaRPr lang="ru-RU"/>
        </a:p>
      </dgm:t>
    </dgm:pt>
    <dgm:pt modelId="{4D39E6EA-3565-4C07-AA9F-0F44B1F74683}" type="pres">
      <dgm:prSet presAssocID="{D2501368-2447-4AB5-A34D-5FC1040FB972}" presName="root2" presStyleCnt="0"/>
      <dgm:spPr/>
    </dgm:pt>
    <dgm:pt modelId="{5882115D-0DE6-4F68-A8F9-39470FCAC5FA}" type="pres">
      <dgm:prSet presAssocID="{D2501368-2447-4AB5-A34D-5FC1040FB972}" presName="LevelTwoTextNode" presStyleLbl="node2" presStyleIdx="0" presStyleCnt="2" custScaleX="104280" custScaleY="211695">
        <dgm:presLayoutVars>
          <dgm:chPref val="3"/>
        </dgm:presLayoutVars>
      </dgm:prSet>
      <dgm:spPr/>
      <dgm:t>
        <a:bodyPr/>
        <a:lstStyle/>
        <a:p>
          <a:endParaRPr lang="ru-RU"/>
        </a:p>
      </dgm:t>
    </dgm:pt>
    <dgm:pt modelId="{00FFA275-14D5-4022-AE1F-3F46D3374A8D}" type="pres">
      <dgm:prSet presAssocID="{D2501368-2447-4AB5-A34D-5FC1040FB972}" presName="level3hierChild" presStyleCnt="0"/>
      <dgm:spPr/>
    </dgm:pt>
    <dgm:pt modelId="{BEFA541F-3E19-46E0-9F1C-1A2914CAFF4A}" type="pres">
      <dgm:prSet presAssocID="{5AADFF3D-3CD7-4410-8C89-CC98ADE9A383}" presName="conn2-1" presStyleLbl="parChTrans1D3" presStyleIdx="0" presStyleCnt="3"/>
      <dgm:spPr/>
      <dgm:t>
        <a:bodyPr/>
        <a:lstStyle/>
        <a:p>
          <a:endParaRPr lang="ru-RU"/>
        </a:p>
      </dgm:t>
    </dgm:pt>
    <dgm:pt modelId="{D5673894-DAF7-4633-AE33-F5595F20A56D}" type="pres">
      <dgm:prSet presAssocID="{5AADFF3D-3CD7-4410-8C89-CC98ADE9A383}" presName="connTx" presStyleLbl="parChTrans1D3" presStyleIdx="0" presStyleCnt="3"/>
      <dgm:spPr/>
      <dgm:t>
        <a:bodyPr/>
        <a:lstStyle/>
        <a:p>
          <a:endParaRPr lang="ru-RU"/>
        </a:p>
      </dgm:t>
    </dgm:pt>
    <dgm:pt modelId="{B00D2FE1-2BC7-4941-82FA-3D590E1B7D67}" type="pres">
      <dgm:prSet presAssocID="{9751CD8C-1608-4B66-B415-C10833C48396}" presName="root2" presStyleCnt="0"/>
      <dgm:spPr/>
    </dgm:pt>
    <dgm:pt modelId="{C0AC2FB6-E330-4F9E-9772-3A7F251B3085}" type="pres">
      <dgm:prSet presAssocID="{9751CD8C-1608-4B66-B415-C10833C48396}" presName="LevelTwoTextNode" presStyleLbl="node3" presStyleIdx="0" presStyleCnt="3" custScaleX="194447" custScaleY="197808">
        <dgm:presLayoutVars>
          <dgm:chPref val="3"/>
        </dgm:presLayoutVars>
      </dgm:prSet>
      <dgm:spPr/>
      <dgm:t>
        <a:bodyPr/>
        <a:lstStyle/>
        <a:p>
          <a:endParaRPr lang="ru-RU"/>
        </a:p>
      </dgm:t>
    </dgm:pt>
    <dgm:pt modelId="{385F458F-E597-497E-B178-CC0BBBC35BB8}" type="pres">
      <dgm:prSet presAssocID="{9751CD8C-1608-4B66-B415-C10833C48396}" presName="level3hierChild" presStyleCnt="0"/>
      <dgm:spPr/>
    </dgm:pt>
    <dgm:pt modelId="{ED412890-58B6-43DA-9486-B0A6CD47941D}" type="pres">
      <dgm:prSet presAssocID="{11AC90F1-66FA-4F52-851F-FA8CDC7BA06E}" presName="conn2-1" presStyleLbl="parChTrans1D3" presStyleIdx="1" presStyleCnt="3"/>
      <dgm:spPr/>
      <dgm:t>
        <a:bodyPr/>
        <a:lstStyle/>
        <a:p>
          <a:endParaRPr lang="ru-RU"/>
        </a:p>
      </dgm:t>
    </dgm:pt>
    <dgm:pt modelId="{93A3B0C7-48DB-4DA7-B867-1D9495C919EC}" type="pres">
      <dgm:prSet presAssocID="{11AC90F1-66FA-4F52-851F-FA8CDC7BA06E}" presName="connTx" presStyleLbl="parChTrans1D3" presStyleIdx="1" presStyleCnt="3"/>
      <dgm:spPr/>
      <dgm:t>
        <a:bodyPr/>
        <a:lstStyle/>
        <a:p>
          <a:endParaRPr lang="ru-RU"/>
        </a:p>
      </dgm:t>
    </dgm:pt>
    <dgm:pt modelId="{54E99BF5-EA9D-4027-B35E-1A3C25550F57}" type="pres">
      <dgm:prSet presAssocID="{18C20B7E-B929-4EED-82A2-B13B5B05E2F0}" presName="root2" presStyleCnt="0"/>
      <dgm:spPr/>
    </dgm:pt>
    <dgm:pt modelId="{1A6BF23B-0ED5-4132-8D14-A4434349EA7E}" type="pres">
      <dgm:prSet presAssocID="{18C20B7E-B929-4EED-82A2-B13B5B05E2F0}" presName="LevelTwoTextNode" presStyleLbl="node3" presStyleIdx="1" presStyleCnt="3" custScaleX="190424" custScaleY="218798" custLinFactNeighborX="3654" custLinFactNeighborY="9488">
        <dgm:presLayoutVars>
          <dgm:chPref val="3"/>
        </dgm:presLayoutVars>
      </dgm:prSet>
      <dgm:spPr/>
      <dgm:t>
        <a:bodyPr/>
        <a:lstStyle/>
        <a:p>
          <a:endParaRPr lang="ru-RU"/>
        </a:p>
      </dgm:t>
    </dgm:pt>
    <dgm:pt modelId="{2F9DAC49-6D31-4A3A-9EB0-06A1B1118879}" type="pres">
      <dgm:prSet presAssocID="{18C20B7E-B929-4EED-82A2-B13B5B05E2F0}" presName="level3hierChild" presStyleCnt="0"/>
      <dgm:spPr/>
    </dgm:pt>
    <dgm:pt modelId="{BD029AB0-B250-4DA6-999C-5EDA786E2F8F}" type="pres">
      <dgm:prSet presAssocID="{36B18CF6-D301-41FD-8CB0-1718A18273E3}" presName="conn2-1" presStyleLbl="parChTrans1D2" presStyleIdx="1" presStyleCnt="2"/>
      <dgm:spPr/>
      <dgm:t>
        <a:bodyPr/>
        <a:lstStyle/>
        <a:p>
          <a:endParaRPr lang="ru-RU"/>
        </a:p>
      </dgm:t>
    </dgm:pt>
    <dgm:pt modelId="{934F2572-12B9-43F5-9997-4F75B7D057D5}" type="pres">
      <dgm:prSet presAssocID="{36B18CF6-D301-41FD-8CB0-1718A18273E3}" presName="connTx" presStyleLbl="parChTrans1D2" presStyleIdx="1" presStyleCnt="2"/>
      <dgm:spPr/>
      <dgm:t>
        <a:bodyPr/>
        <a:lstStyle/>
        <a:p>
          <a:endParaRPr lang="ru-RU"/>
        </a:p>
      </dgm:t>
    </dgm:pt>
    <dgm:pt modelId="{A3B1DA92-9E8E-43FC-9FED-F26E62B03F6C}" type="pres">
      <dgm:prSet presAssocID="{DA606C31-98A1-4E22-AF87-7874CD81F69A}" presName="root2" presStyleCnt="0"/>
      <dgm:spPr/>
    </dgm:pt>
    <dgm:pt modelId="{92BCB486-DF76-476E-AC98-B0D109EB5DE9}" type="pres">
      <dgm:prSet presAssocID="{DA606C31-98A1-4E22-AF87-7874CD81F69A}" presName="LevelTwoTextNode" presStyleLbl="node2" presStyleIdx="1" presStyleCnt="2" custScaleX="106656" custScaleY="215291">
        <dgm:presLayoutVars>
          <dgm:chPref val="3"/>
        </dgm:presLayoutVars>
      </dgm:prSet>
      <dgm:spPr/>
      <dgm:t>
        <a:bodyPr/>
        <a:lstStyle/>
        <a:p>
          <a:endParaRPr lang="ru-RU"/>
        </a:p>
      </dgm:t>
    </dgm:pt>
    <dgm:pt modelId="{147CE79D-1FEF-4031-A9B2-937C26F07DAC}" type="pres">
      <dgm:prSet presAssocID="{DA606C31-98A1-4E22-AF87-7874CD81F69A}" presName="level3hierChild" presStyleCnt="0"/>
      <dgm:spPr/>
    </dgm:pt>
    <dgm:pt modelId="{8C5F4B15-8788-4BC7-A0DF-356EE4195E46}" type="pres">
      <dgm:prSet presAssocID="{A9032D04-4A38-4E7B-95BA-2C258EAFA756}" presName="conn2-1" presStyleLbl="parChTrans1D3" presStyleIdx="2" presStyleCnt="3"/>
      <dgm:spPr/>
      <dgm:t>
        <a:bodyPr/>
        <a:lstStyle/>
        <a:p>
          <a:endParaRPr lang="ru-RU"/>
        </a:p>
      </dgm:t>
    </dgm:pt>
    <dgm:pt modelId="{2FDE684D-439D-4808-AD7F-524B4496D7CF}" type="pres">
      <dgm:prSet presAssocID="{A9032D04-4A38-4E7B-95BA-2C258EAFA756}" presName="connTx" presStyleLbl="parChTrans1D3" presStyleIdx="2" presStyleCnt="3"/>
      <dgm:spPr/>
      <dgm:t>
        <a:bodyPr/>
        <a:lstStyle/>
        <a:p>
          <a:endParaRPr lang="ru-RU"/>
        </a:p>
      </dgm:t>
    </dgm:pt>
    <dgm:pt modelId="{8030455D-4BE4-440B-A518-252236171141}" type="pres">
      <dgm:prSet presAssocID="{171B9963-7521-4BAD-B760-C6148DC5AC91}" presName="root2" presStyleCnt="0"/>
      <dgm:spPr/>
    </dgm:pt>
    <dgm:pt modelId="{77FF8601-5283-41DD-B6AF-5C96C26AEB82}" type="pres">
      <dgm:prSet presAssocID="{171B9963-7521-4BAD-B760-C6148DC5AC91}" presName="LevelTwoTextNode" presStyleLbl="node3" presStyleIdx="2" presStyleCnt="3" custScaleX="185080" custScaleY="126708">
        <dgm:presLayoutVars>
          <dgm:chPref val="3"/>
        </dgm:presLayoutVars>
      </dgm:prSet>
      <dgm:spPr/>
      <dgm:t>
        <a:bodyPr/>
        <a:lstStyle/>
        <a:p>
          <a:endParaRPr lang="ru-RU"/>
        </a:p>
      </dgm:t>
    </dgm:pt>
    <dgm:pt modelId="{34DC4260-FE17-4A2E-85D8-0732D1C6346D}" type="pres">
      <dgm:prSet presAssocID="{171B9963-7521-4BAD-B760-C6148DC5AC91}" presName="level3hierChild" presStyleCnt="0"/>
      <dgm:spPr/>
    </dgm:pt>
  </dgm:ptLst>
  <dgm:cxnLst>
    <dgm:cxn modelId="{4463B691-9E64-4A4B-8C09-629FFDDD21F6}" srcId="{AB48D5C3-A520-4BB2-8F8E-E31030F5CD94}" destId="{53D1635A-A4D0-4B92-8369-41E24F759FFE}" srcOrd="0" destOrd="0" parTransId="{8A4815A9-4221-4BA7-8472-80704CA692B1}" sibTransId="{09186C38-C346-4A59-93F4-58DF1F6CB66E}"/>
    <dgm:cxn modelId="{04B70D98-C1F4-48FA-904E-1C640392C4E6}" type="presOf" srcId="{11AC90F1-66FA-4F52-851F-FA8CDC7BA06E}" destId="{93A3B0C7-48DB-4DA7-B867-1D9495C919EC}" srcOrd="1" destOrd="0" presId="urn:microsoft.com/office/officeart/2005/8/layout/hierarchy2"/>
    <dgm:cxn modelId="{D3DD437C-E682-4938-8508-EF2D8F064A50}" type="presOf" srcId="{171B9963-7521-4BAD-B760-C6148DC5AC91}" destId="{77FF8601-5283-41DD-B6AF-5C96C26AEB82}" srcOrd="0" destOrd="0" presId="urn:microsoft.com/office/officeart/2005/8/layout/hierarchy2"/>
    <dgm:cxn modelId="{E2BEEE9F-43A7-4AA9-B1A0-1A755D7B7EE3}" type="presOf" srcId="{53D1635A-A4D0-4B92-8369-41E24F759FFE}" destId="{D2B57748-E118-404E-959D-CC9DC2336907}" srcOrd="0" destOrd="0" presId="urn:microsoft.com/office/officeart/2005/8/layout/hierarchy2"/>
    <dgm:cxn modelId="{1A859D9F-CFEE-4203-BB1D-F3D5A3B171D0}" type="presOf" srcId="{D2501368-2447-4AB5-A34D-5FC1040FB972}" destId="{5882115D-0DE6-4F68-A8F9-39470FCAC5FA}" srcOrd="0" destOrd="0" presId="urn:microsoft.com/office/officeart/2005/8/layout/hierarchy2"/>
    <dgm:cxn modelId="{26C164B0-BE73-48A4-B996-03353E6452DC}" srcId="{DA606C31-98A1-4E22-AF87-7874CD81F69A}" destId="{171B9963-7521-4BAD-B760-C6148DC5AC91}" srcOrd="0" destOrd="0" parTransId="{A9032D04-4A38-4E7B-95BA-2C258EAFA756}" sibTransId="{B8DAA23F-C2C8-42FB-8534-AC205DF6377B}"/>
    <dgm:cxn modelId="{71E9323C-70EE-47FF-89CC-1210EFB26996}" type="presOf" srcId="{11AC90F1-66FA-4F52-851F-FA8CDC7BA06E}" destId="{ED412890-58B6-43DA-9486-B0A6CD47941D}" srcOrd="0" destOrd="0" presId="urn:microsoft.com/office/officeart/2005/8/layout/hierarchy2"/>
    <dgm:cxn modelId="{4A49D039-C55C-42AB-A0E7-E7F5607F617F}" srcId="{53D1635A-A4D0-4B92-8369-41E24F759FFE}" destId="{DA606C31-98A1-4E22-AF87-7874CD81F69A}" srcOrd="1" destOrd="0" parTransId="{36B18CF6-D301-41FD-8CB0-1718A18273E3}" sibTransId="{50741C19-1791-4395-8236-B6BAB909410E}"/>
    <dgm:cxn modelId="{6DE80688-E5B9-42E9-A9BF-BA7DF5C9E7CE}" type="presOf" srcId="{AB48D5C3-A520-4BB2-8F8E-E31030F5CD94}" destId="{D57D9DB5-3223-401E-A854-BA68F3A8ADEC}" srcOrd="0" destOrd="0" presId="urn:microsoft.com/office/officeart/2005/8/layout/hierarchy2"/>
    <dgm:cxn modelId="{4162F8D3-5C44-40D2-A3E7-1D8A3FED473B}" type="presOf" srcId="{36B18CF6-D301-41FD-8CB0-1718A18273E3}" destId="{BD029AB0-B250-4DA6-999C-5EDA786E2F8F}" srcOrd="0" destOrd="0" presId="urn:microsoft.com/office/officeart/2005/8/layout/hierarchy2"/>
    <dgm:cxn modelId="{02A5730C-98B0-4F51-93B8-5DDD38CECEC8}" type="presOf" srcId="{36B18CF6-D301-41FD-8CB0-1718A18273E3}" destId="{934F2572-12B9-43F5-9997-4F75B7D057D5}" srcOrd="1" destOrd="0" presId="urn:microsoft.com/office/officeart/2005/8/layout/hierarchy2"/>
    <dgm:cxn modelId="{3834DE08-57A1-474B-AF8B-5351A28F3F32}" type="presOf" srcId="{A9032D04-4A38-4E7B-95BA-2C258EAFA756}" destId="{2FDE684D-439D-4808-AD7F-524B4496D7CF}" srcOrd="1" destOrd="0" presId="urn:microsoft.com/office/officeart/2005/8/layout/hierarchy2"/>
    <dgm:cxn modelId="{FBF7080F-6B33-4B8D-853A-523FA5B78A5F}" type="presOf" srcId="{9751CD8C-1608-4B66-B415-C10833C48396}" destId="{C0AC2FB6-E330-4F9E-9772-3A7F251B3085}" srcOrd="0" destOrd="0" presId="urn:microsoft.com/office/officeart/2005/8/layout/hierarchy2"/>
    <dgm:cxn modelId="{F67526BA-D508-4DD7-BF5A-DD59C9763237}" type="presOf" srcId="{A9032D04-4A38-4E7B-95BA-2C258EAFA756}" destId="{8C5F4B15-8788-4BC7-A0DF-356EE4195E46}" srcOrd="0" destOrd="0" presId="urn:microsoft.com/office/officeart/2005/8/layout/hierarchy2"/>
    <dgm:cxn modelId="{744FFB66-EB3D-4844-B4A1-1B2B92B40C30}" type="presOf" srcId="{5AADFF3D-3CD7-4410-8C89-CC98ADE9A383}" destId="{D5673894-DAF7-4633-AE33-F5595F20A56D}" srcOrd="1" destOrd="0" presId="urn:microsoft.com/office/officeart/2005/8/layout/hierarchy2"/>
    <dgm:cxn modelId="{C602AC71-A685-409B-BB67-9AC480C92504}" type="presOf" srcId="{5AADFF3D-3CD7-4410-8C89-CC98ADE9A383}" destId="{BEFA541F-3E19-46E0-9F1C-1A2914CAFF4A}" srcOrd="0" destOrd="0" presId="urn:microsoft.com/office/officeart/2005/8/layout/hierarchy2"/>
    <dgm:cxn modelId="{5228AA48-3AF4-4A62-AA7D-4D8E18713107}" srcId="{D2501368-2447-4AB5-A34D-5FC1040FB972}" destId="{18C20B7E-B929-4EED-82A2-B13B5B05E2F0}" srcOrd="1" destOrd="0" parTransId="{11AC90F1-66FA-4F52-851F-FA8CDC7BA06E}" sibTransId="{093B9581-A354-4602-B0FE-67203FDEC5D0}"/>
    <dgm:cxn modelId="{D01BC296-E436-42A2-B2BF-664A5BEB8743}" type="presOf" srcId="{24A78318-6500-45E3-A626-0DCE4B56709B}" destId="{14719106-E5C8-4BD9-81F3-F51237AD64B4}" srcOrd="0" destOrd="0" presId="urn:microsoft.com/office/officeart/2005/8/layout/hierarchy2"/>
    <dgm:cxn modelId="{DA96F784-9668-4B68-907E-C9D4FA77FACF}" type="presOf" srcId="{24A78318-6500-45E3-A626-0DCE4B56709B}" destId="{C315600F-8979-409D-B8BA-DA95C4B3CB1C}" srcOrd="1" destOrd="0" presId="urn:microsoft.com/office/officeart/2005/8/layout/hierarchy2"/>
    <dgm:cxn modelId="{84C0AE6F-DA80-4641-B701-CD8E5E5C9A72}" srcId="{D2501368-2447-4AB5-A34D-5FC1040FB972}" destId="{9751CD8C-1608-4B66-B415-C10833C48396}" srcOrd="0" destOrd="0" parTransId="{5AADFF3D-3CD7-4410-8C89-CC98ADE9A383}" sibTransId="{50B6894E-D2F3-4B3A-95C5-415B2AA81DC3}"/>
    <dgm:cxn modelId="{9D5F5366-51BB-4361-86E3-5E91456949B4}" type="presOf" srcId="{18C20B7E-B929-4EED-82A2-B13B5B05E2F0}" destId="{1A6BF23B-0ED5-4132-8D14-A4434349EA7E}" srcOrd="0" destOrd="0" presId="urn:microsoft.com/office/officeart/2005/8/layout/hierarchy2"/>
    <dgm:cxn modelId="{2C5D608C-424C-4B6C-9097-4A9F7E9DBD24}" type="presOf" srcId="{DA606C31-98A1-4E22-AF87-7874CD81F69A}" destId="{92BCB486-DF76-476E-AC98-B0D109EB5DE9}" srcOrd="0" destOrd="0" presId="urn:microsoft.com/office/officeart/2005/8/layout/hierarchy2"/>
    <dgm:cxn modelId="{A68C9D1B-1761-43DF-B97F-61B48F1F5D16}" srcId="{53D1635A-A4D0-4B92-8369-41E24F759FFE}" destId="{D2501368-2447-4AB5-A34D-5FC1040FB972}" srcOrd="0" destOrd="0" parTransId="{24A78318-6500-45E3-A626-0DCE4B56709B}" sibTransId="{86057A99-AADA-47B8-B245-A91E20FB1762}"/>
    <dgm:cxn modelId="{704BAF4A-8A69-4E30-AF52-DDEFCEABBAEE}" type="presParOf" srcId="{D57D9DB5-3223-401E-A854-BA68F3A8ADEC}" destId="{0FBF3208-9F4E-4A7E-BA3D-1449AA9869AB}" srcOrd="0" destOrd="0" presId="urn:microsoft.com/office/officeart/2005/8/layout/hierarchy2"/>
    <dgm:cxn modelId="{B09B4C62-A415-499A-9D51-CE44D86A13B4}" type="presParOf" srcId="{0FBF3208-9F4E-4A7E-BA3D-1449AA9869AB}" destId="{D2B57748-E118-404E-959D-CC9DC2336907}" srcOrd="0" destOrd="0" presId="urn:microsoft.com/office/officeart/2005/8/layout/hierarchy2"/>
    <dgm:cxn modelId="{FBC59994-5F7D-4F7E-A24F-A0890C0E5768}" type="presParOf" srcId="{0FBF3208-9F4E-4A7E-BA3D-1449AA9869AB}" destId="{8BB5E3FB-47C8-4369-8C8F-D523BB697259}" srcOrd="1" destOrd="0" presId="urn:microsoft.com/office/officeart/2005/8/layout/hierarchy2"/>
    <dgm:cxn modelId="{4C69636F-21DA-40C4-A96C-97F6D956B39F}" type="presParOf" srcId="{8BB5E3FB-47C8-4369-8C8F-D523BB697259}" destId="{14719106-E5C8-4BD9-81F3-F51237AD64B4}" srcOrd="0" destOrd="0" presId="urn:microsoft.com/office/officeart/2005/8/layout/hierarchy2"/>
    <dgm:cxn modelId="{599E4AF8-6AE6-44BD-9459-81FD0D101142}" type="presParOf" srcId="{14719106-E5C8-4BD9-81F3-F51237AD64B4}" destId="{C315600F-8979-409D-B8BA-DA95C4B3CB1C}" srcOrd="0" destOrd="0" presId="urn:microsoft.com/office/officeart/2005/8/layout/hierarchy2"/>
    <dgm:cxn modelId="{8A646BF7-DFA6-4C66-B99A-EFC24579AAF5}" type="presParOf" srcId="{8BB5E3FB-47C8-4369-8C8F-D523BB697259}" destId="{4D39E6EA-3565-4C07-AA9F-0F44B1F74683}" srcOrd="1" destOrd="0" presId="urn:microsoft.com/office/officeart/2005/8/layout/hierarchy2"/>
    <dgm:cxn modelId="{8882915E-E494-405D-AF59-3D47AC32355A}" type="presParOf" srcId="{4D39E6EA-3565-4C07-AA9F-0F44B1F74683}" destId="{5882115D-0DE6-4F68-A8F9-39470FCAC5FA}" srcOrd="0" destOrd="0" presId="urn:microsoft.com/office/officeart/2005/8/layout/hierarchy2"/>
    <dgm:cxn modelId="{7122C602-74F0-49C0-B4C5-93D255441A72}" type="presParOf" srcId="{4D39E6EA-3565-4C07-AA9F-0F44B1F74683}" destId="{00FFA275-14D5-4022-AE1F-3F46D3374A8D}" srcOrd="1" destOrd="0" presId="urn:microsoft.com/office/officeart/2005/8/layout/hierarchy2"/>
    <dgm:cxn modelId="{37C09936-8CBE-4500-A291-B87395BAD63E}" type="presParOf" srcId="{00FFA275-14D5-4022-AE1F-3F46D3374A8D}" destId="{BEFA541F-3E19-46E0-9F1C-1A2914CAFF4A}" srcOrd="0" destOrd="0" presId="urn:microsoft.com/office/officeart/2005/8/layout/hierarchy2"/>
    <dgm:cxn modelId="{BC93F32E-4AD7-4EF1-933E-542A7B946CC7}" type="presParOf" srcId="{BEFA541F-3E19-46E0-9F1C-1A2914CAFF4A}" destId="{D5673894-DAF7-4633-AE33-F5595F20A56D}" srcOrd="0" destOrd="0" presId="urn:microsoft.com/office/officeart/2005/8/layout/hierarchy2"/>
    <dgm:cxn modelId="{66339DC0-26DB-4535-8ECB-E4B1A81C5F58}" type="presParOf" srcId="{00FFA275-14D5-4022-AE1F-3F46D3374A8D}" destId="{B00D2FE1-2BC7-4941-82FA-3D590E1B7D67}" srcOrd="1" destOrd="0" presId="urn:microsoft.com/office/officeart/2005/8/layout/hierarchy2"/>
    <dgm:cxn modelId="{B1AB3271-79AF-472B-8B00-C491B46829CD}" type="presParOf" srcId="{B00D2FE1-2BC7-4941-82FA-3D590E1B7D67}" destId="{C0AC2FB6-E330-4F9E-9772-3A7F251B3085}" srcOrd="0" destOrd="0" presId="urn:microsoft.com/office/officeart/2005/8/layout/hierarchy2"/>
    <dgm:cxn modelId="{7A6148BA-07CB-4DEA-B5BD-CC313F8E90CD}" type="presParOf" srcId="{B00D2FE1-2BC7-4941-82FA-3D590E1B7D67}" destId="{385F458F-E597-497E-B178-CC0BBBC35BB8}" srcOrd="1" destOrd="0" presId="urn:microsoft.com/office/officeart/2005/8/layout/hierarchy2"/>
    <dgm:cxn modelId="{09320D76-CF70-4EC3-95FB-61F3ED196023}" type="presParOf" srcId="{00FFA275-14D5-4022-AE1F-3F46D3374A8D}" destId="{ED412890-58B6-43DA-9486-B0A6CD47941D}" srcOrd="2" destOrd="0" presId="urn:microsoft.com/office/officeart/2005/8/layout/hierarchy2"/>
    <dgm:cxn modelId="{F201958D-80CF-4C8A-9BDA-FAB41C494097}" type="presParOf" srcId="{ED412890-58B6-43DA-9486-B0A6CD47941D}" destId="{93A3B0C7-48DB-4DA7-B867-1D9495C919EC}" srcOrd="0" destOrd="0" presId="urn:microsoft.com/office/officeart/2005/8/layout/hierarchy2"/>
    <dgm:cxn modelId="{44BA7B8B-071C-4D20-AF63-AEB419CBCD98}" type="presParOf" srcId="{00FFA275-14D5-4022-AE1F-3F46D3374A8D}" destId="{54E99BF5-EA9D-4027-B35E-1A3C25550F57}" srcOrd="3" destOrd="0" presId="urn:microsoft.com/office/officeart/2005/8/layout/hierarchy2"/>
    <dgm:cxn modelId="{C3C32595-E8E2-4D94-B483-12A87C917FD0}" type="presParOf" srcId="{54E99BF5-EA9D-4027-B35E-1A3C25550F57}" destId="{1A6BF23B-0ED5-4132-8D14-A4434349EA7E}" srcOrd="0" destOrd="0" presId="urn:microsoft.com/office/officeart/2005/8/layout/hierarchy2"/>
    <dgm:cxn modelId="{4F1A21D3-0D20-480E-879E-294F76E9846A}" type="presParOf" srcId="{54E99BF5-EA9D-4027-B35E-1A3C25550F57}" destId="{2F9DAC49-6D31-4A3A-9EB0-06A1B1118879}" srcOrd="1" destOrd="0" presId="urn:microsoft.com/office/officeart/2005/8/layout/hierarchy2"/>
    <dgm:cxn modelId="{4C335A8A-7B5D-48A3-9909-FAC574DA734E}" type="presParOf" srcId="{8BB5E3FB-47C8-4369-8C8F-D523BB697259}" destId="{BD029AB0-B250-4DA6-999C-5EDA786E2F8F}" srcOrd="2" destOrd="0" presId="urn:microsoft.com/office/officeart/2005/8/layout/hierarchy2"/>
    <dgm:cxn modelId="{A907D98E-6B33-4FC7-B19F-15739FED2007}" type="presParOf" srcId="{BD029AB0-B250-4DA6-999C-5EDA786E2F8F}" destId="{934F2572-12B9-43F5-9997-4F75B7D057D5}" srcOrd="0" destOrd="0" presId="urn:microsoft.com/office/officeart/2005/8/layout/hierarchy2"/>
    <dgm:cxn modelId="{A69CE8D7-E2B5-407D-A704-C61E7A0C6EA2}" type="presParOf" srcId="{8BB5E3FB-47C8-4369-8C8F-D523BB697259}" destId="{A3B1DA92-9E8E-43FC-9FED-F26E62B03F6C}" srcOrd="3" destOrd="0" presId="urn:microsoft.com/office/officeart/2005/8/layout/hierarchy2"/>
    <dgm:cxn modelId="{A071A862-8127-4E1D-B2F1-C5A0C685EC9B}" type="presParOf" srcId="{A3B1DA92-9E8E-43FC-9FED-F26E62B03F6C}" destId="{92BCB486-DF76-476E-AC98-B0D109EB5DE9}" srcOrd="0" destOrd="0" presId="urn:microsoft.com/office/officeart/2005/8/layout/hierarchy2"/>
    <dgm:cxn modelId="{36DDE444-D8C8-4DA5-9BA2-5FD8BB93447A}" type="presParOf" srcId="{A3B1DA92-9E8E-43FC-9FED-F26E62B03F6C}" destId="{147CE79D-1FEF-4031-A9B2-937C26F07DAC}" srcOrd="1" destOrd="0" presId="urn:microsoft.com/office/officeart/2005/8/layout/hierarchy2"/>
    <dgm:cxn modelId="{D2826C33-1B09-46C0-B3AA-703AB14756D7}" type="presParOf" srcId="{147CE79D-1FEF-4031-A9B2-937C26F07DAC}" destId="{8C5F4B15-8788-4BC7-A0DF-356EE4195E46}" srcOrd="0" destOrd="0" presId="urn:microsoft.com/office/officeart/2005/8/layout/hierarchy2"/>
    <dgm:cxn modelId="{D101521A-6926-4D6F-9B44-1AEA20485D7E}" type="presParOf" srcId="{8C5F4B15-8788-4BC7-A0DF-356EE4195E46}" destId="{2FDE684D-439D-4808-AD7F-524B4496D7CF}" srcOrd="0" destOrd="0" presId="urn:microsoft.com/office/officeart/2005/8/layout/hierarchy2"/>
    <dgm:cxn modelId="{0BD26F20-3193-41BD-B806-0AD2765D6A1E}" type="presParOf" srcId="{147CE79D-1FEF-4031-A9B2-937C26F07DAC}" destId="{8030455D-4BE4-440B-A518-252236171141}" srcOrd="1" destOrd="0" presId="urn:microsoft.com/office/officeart/2005/8/layout/hierarchy2"/>
    <dgm:cxn modelId="{54E2D051-29DA-444F-AA64-D2C379BD4C13}" type="presParOf" srcId="{8030455D-4BE4-440B-A518-252236171141}" destId="{77FF8601-5283-41DD-B6AF-5C96C26AEB82}" srcOrd="0" destOrd="0" presId="urn:microsoft.com/office/officeart/2005/8/layout/hierarchy2"/>
    <dgm:cxn modelId="{15BA11A5-1E2D-461C-83C7-CBDB0EDCE6EA}" type="presParOf" srcId="{8030455D-4BE4-440B-A518-252236171141}" destId="{34DC4260-FE17-4A2E-85D8-0732D1C6346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0B0CB-C46D-4635-9262-9BF3741B67EE}"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ru-RU"/>
        </a:p>
      </dgm:t>
    </dgm:pt>
    <dgm:pt modelId="{A4829713-BFB4-4254-B8B9-C3012ADA81BD}">
      <dgm:prSet phldrT="[Текст]"/>
      <dgm:spPr/>
      <dgm:t>
        <a:bodyPr/>
        <a:lstStyle/>
        <a:p>
          <a:r>
            <a:rPr lang="ru-RU" dirty="0" smtClean="0"/>
            <a:t>Общее имущество</a:t>
          </a:r>
          <a:endParaRPr lang="ru-RU" dirty="0"/>
        </a:p>
      </dgm:t>
    </dgm:pt>
    <dgm:pt modelId="{7222F8C8-9022-4F9F-A692-4DD9498E56C8}" type="parTrans" cxnId="{7BECA693-F0AE-45B7-971C-18F1526A421D}">
      <dgm:prSet/>
      <dgm:spPr/>
      <dgm:t>
        <a:bodyPr/>
        <a:lstStyle/>
        <a:p>
          <a:endParaRPr lang="ru-RU"/>
        </a:p>
      </dgm:t>
    </dgm:pt>
    <dgm:pt modelId="{4569A31A-288C-465B-979C-5F82868D7C75}" type="sibTrans" cxnId="{7BECA693-F0AE-45B7-971C-18F1526A421D}">
      <dgm:prSet/>
      <dgm:spPr/>
      <dgm:t>
        <a:bodyPr/>
        <a:lstStyle/>
        <a:p>
          <a:endParaRPr lang="ru-RU"/>
        </a:p>
      </dgm:t>
    </dgm:pt>
    <dgm:pt modelId="{5C8F6FD1-906C-4E10-9F0D-445C59D6432A}">
      <dgm:prSet phldrT="[Текст]" custT="1"/>
      <dgm:spPr/>
      <dgm:t>
        <a:bodyPr/>
        <a:lstStyle/>
        <a:p>
          <a:r>
            <a:rPr lang="ru-RU" sz="1800" dirty="0" smtClean="0"/>
            <a:t>Раздел имущества возможен в любой момент до его реализации в суде общей юрисдикции с привлечением третьим лицом финансового управляющего, кредиторы вправе участвовать по желанию, обжаловать решение суда общей юрисдикции  вправе как ФУ, так и кредиторы.</a:t>
          </a:r>
          <a:endParaRPr lang="ru-RU" sz="1800" dirty="0"/>
        </a:p>
      </dgm:t>
    </dgm:pt>
    <dgm:pt modelId="{AAC11E48-2A8D-4F85-B9F7-07CBC6247A24}" type="parTrans" cxnId="{20A91992-69A5-4823-8828-D99F18420C8F}">
      <dgm:prSet/>
      <dgm:spPr/>
      <dgm:t>
        <a:bodyPr/>
        <a:lstStyle/>
        <a:p>
          <a:endParaRPr lang="ru-RU"/>
        </a:p>
      </dgm:t>
    </dgm:pt>
    <dgm:pt modelId="{76955590-4D64-4FDC-AE43-65A2240C6086}" type="sibTrans" cxnId="{20A91992-69A5-4823-8828-D99F18420C8F}">
      <dgm:prSet/>
      <dgm:spPr/>
      <dgm:t>
        <a:bodyPr/>
        <a:lstStyle/>
        <a:p>
          <a:endParaRPr lang="ru-RU"/>
        </a:p>
      </dgm:t>
    </dgm:pt>
    <dgm:pt modelId="{EE759AEF-3489-4873-9523-61CD658921FE}">
      <dgm:prSet phldrT="[Текст]"/>
      <dgm:spPr/>
      <dgm:t>
        <a:bodyPr/>
        <a:lstStyle/>
        <a:p>
          <a:r>
            <a:rPr lang="ru-RU" dirty="0" smtClean="0"/>
            <a:t>Если раздел имущества не производился, внесудебное соглашение или брачный договор  не было заключено, супруг вправе обратиться в суд общей юрисдикции с заявлением об ином (неравном) определении долей, с привлечением  к участию в деле финансового управляющего</a:t>
          </a:r>
          <a:endParaRPr lang="ru-RU" dirty="0"/>
        </a:p>
      </dgm:t>
    </dgm:pt>
    <dgm:pt modelId="{1512ED8C-9CB1-4548-A660-B34F56FA9CDD}" type="parTrans" cxnId="{06A20DC0-5237-4C53-BC19-844A2A046DA2}">
      <dgm:prSet/>
      <dgm:spPr/>
      <dgm:t>
        <a:bodyPr/>
        <a:lstStyle/>
        <a:p>
          <a:endParaRPr lang="ru-RU"/>
        </a:p>
      </dgm:t>
    </dgm:pt>
    <dgm:pt modelId="{A679ADE3-31BD-490C-B464-E88348AB9DB9}" type="sibTrans" cxnId="{06A20DC0-5237-4C53-BC19-844A2A046DA2}">
      <dgm:prSet/>
      <dgm:spPr/>
      <dgm:t>
        <a:bodyPr/>
        <a:lstStyle/>
        <a:p>
          <a:endParaRPr lang="ru-RU"/>
        </a:p>
      </dgm:t>
    </dgm:pt>
    <dgm:pt modelId="{22DA3950-3631-4C20-90EF-C6884A0C0554}" type="pres">
      <dgm:prSet presAssocID="{A970B0CB-C46D-4635-9262-9BF3741B67EE}" presName="Name0" presStyleCnt="0">
        <dgm:presLayoutVars>
          <dgm:chPref val="1"/>
          <dgm:dir/>
          <dgm:animOne val="branch"/>
          <dgm:animLvl val="lvl"/>
          <dgm:resizeHandles val="exact"/>
        </dgm:presLayoutVars>
      </dgm:prSet>
      <dgm:spPr/>
      <dgm:t>
        <a:bodyPr/>
        <a:lstStyle/>
        <a:p>
          <a:endParaRPr lang="ru-RU"/>
        </a:p>
      </dgm:t>
    </dgm:pt>
    <dgm:pt modelId="{19A3E3A9-119E-4B73-B721-45ECD2DA52D8}" type="pres">
      <dgm:prSet presAssocID="{A4829713-BFB4-4254-B8B9-C3012ADA81BD}" presName="root1" presStyleCnt="0"/>
      <dgm:spPr/>
    </dgm:pt>
    <dgm:pt modelId="{B02C1C86-03F6-4F6A-8627-F15312A13C9C}" type="pres">
      <dgm:prSet presAssocID="{A4829713-BFB4-4254-B8B9-C3012ADA81BD}" presName="LevelOneTextNode" presStyleLbl="node0" presStyleIdx="0" presStyleCnt="1">
        <dgm:presLayoutVars>
          <dgm:chPref val="3"/>
        </dgm:presLayoutVars>
      </dgm:prSet>
      <dgm:spPr/>
      <dgm:t>
        <a:bodyPr/>
        <a:lstStyle/>
        <a:p>
          <a:endParaRPr lang="ru-RU"/>
        </a:p>
      </dgm:t>
    </dgm:pt>
    <dgm:pt modelId="{5EEB66E3-CA26-4210-A86F-6CABEE52CE99}" type="pres">
      <dgm:prSet presAssocID="{A4829713-BFB4-4254-B8B9-C3012ADA81BD}" presName="level2hierChild" presStyleCnt="0"/>
      <dgm:spPr/>
    </dgm:pt>
    <dgm:pt modelId="{C6A9BF7B-1FCD-40E1-82EE-20CAE5C512A4}" type="pres">
      <dgm:prSet presAssocID="{AAC11E48-2A8D-4F85-B9F7-07CBC6247A24}" presName="conn2-1" presStyleLbl="parChTrans1D2" presStyleIdx="0" presStyleCnt="2"/>
      <dgm:spPr/>
      <dgm:t>
        <a:bodyPr/>
        <a:lstStyle/>
        <a:p>
          <a:endParaRPr lang="ru-RU"/>
        </a:p>
      </dgm:t>
    </dgm:pt>
    <dgm:pt modelId="{A9CFC2A9-7AD8-44EC-9A42-CE78C2DD181F}" type="pres">
      <dgm:prSet presAssocID="{AAC11E48-2A8D-4F85-B9F7-07CBC6247A24}" presName="connTx" presStyleLbl="parChTrans1D2" presStyleIdx="0" presStyleCnt="2"/>
      <dgm:spPr/>
      <dgm:t>
        <a:bodyPr/>
        <a:lstStyle/>
        <a:p>
          <a:endParaRPr lang="ru-RU"/>
        </a:p>
      </dgm:t>
    </dgm:pt>
    <dgm:pt modelId="{758F13FF-8DDA-4AA3-A7AC-642A9A493830}" type="pres">
      <dgm:prSet presAssocID="{5C8F6FD1-906C-4E10-9F0D-445C59D6432A}" presName="root2" presStyleCnt="0"/>
      <dgm:spPr/>
    </dgm:pt>
    <dgm:pt modelId="{57ABA199-587A-4DB8-A06F-A75C6B7AFC2E}" type="pres">
      <dgm:prSet presAssocID="{5C8F6FD1-906C-4E10-9F0D-445C59D6432A}" presName="LevelTwoTextNode" presStyleLbl="node2" presStyleIdx="0" presStyleCnt="2" custScaleY="217376" custLinFactNeighborX="1007" custLinFactNeighborY="0">
        <dgm:presLayoutVars>
          <dgm:chPref val="3"/>
        </dgm:presLayoutVars>
      </dgm:prSet>
      <dgm:spPr/>
      <dgm:t>
        <a:bodyPr/>
        <a:lstStyle/>
        <a:p>
          <a:endParaRPr lang="ru-RU"/>
        </a:p>
      </dgm:t>
    </dgm:pt>
    <dgm:pt modelId="{CBD0795C-EBE2-4076-8B3A-D905CE3F0D15}" type="pres">
      <dgm:prSet presAssocID="{5C8F6FD1-906C-4E10-9F0D-445C59D6432A}" presName="level3hierChild" presStyleCnt="0"/>
      <dgm:spPr/>
    </dgm:pt>
    <dgm:pt modelId="{CD522E2C-87FA-47D8-A6B8-54173E1F2D6C}" type="pres">
      <dgm:prSet presAssocID="{1512ED8C-9CB1-4548-A660-B34F56FA9CDD}" presName="conn2-1" presStyleLbl="parChTrans1D2" presStyleIdx="1" presStyleCnt="2"/>
      <dgm:spPr/>
      <dgm:t>
        <a:bodyPr/>
        <a:lstStyle/>
        <a:p>
          <a:endParaRPr lang="ru-RU"/>
        </a:p>
      </dgm:t>
    </dgm:pt>
    <dgm:pt modelId="{3849D4EB-2B23-4298-A802-F513BF177E8D}" type="pres">
      <dgm:prSet presAssocID="{1512ED8C-9CB1-4548-A660-B34F56FA9CDD}" presName="connTx" presStyleLbl="parChTrans1D2" presStyleIdx="1" presStyleCnt="2"/>
      <dgm:spPr/>
      <dgm:t>
        <a:bodyPr/>
        <a:lstStyle/>
        <a:p>
          <a:endParaRPr lang="ru-RU"/>
        </a:p>
      </dgm:t>
    </dgm:pt>
    <dgm:pt modelId="{9D98FF2F-6BC5-4F8B-8C10-C39B1ED297B2}" type="pres">
      <dgm:prSet presAssocID="{EE759AEF-3489-4873-9523-61CD658921FE}" presName="root2" presStyleCnt="0"/>
      <dgm:spPr/>
    </dgm:pt>
    <dgm:pt modelId="{5893319D-7856-4B8C-82D7-551A6186A34A}" type="pres">
      <dgm:prSet presAssocID="{EE759AEF-3489-4873-9523-61CD658921FE}" presName="LevelTwoTextNode" presStyleLbl="node2" presStyleIdx="1" presStyleCnt="2" custScaleY="248968">
        <dgm:presLayoutVars>
          <dgm:chPref val="3"/>
        </dgm:presLayoutVars>
      </dgm:prSet>
      <dgm:spPr/>
      <dgm:t>
        <a:bodyPr/>
        <a:lstStyle/>
        <a:p>
          <a:endParaRPr lang="ru-RU"/>
        </a:p>
      </dgm:t>
    </dgm:pt>
    <dgm:pt modelId="{06EFD058-3040-4560-9528-158227AD2DFA}" type="pres">
      <dgm:prSet presAssocID="{EE759AEF-3489-4873-9523-61CD658921FE}" presName="level3hierChild" presStyleCnt="0"/>
      <dgm:spPr/>
    </dgm:pt>
  </dgm:ptLst>
  <dgm:cxnLst>
    <dgm:cxn modelId="{20A91992-69A5-4823-8828-D99F18420C8F}" srcId="{A4829713-BFB4-4254-B8B9-C3012ADA81BD}" destId="{5C8F6FD1-906C-4E10-9F0D-445C59D6432A}" srcOrd="0" destOrd="0" parTransId="{AAC11E48-2A8D-4F85-B9F7-07CBC6247A24}" sibTransId="{76955590-4D64-4FDC-AE43-65A2240C6086}"/>
    <dgm:cxn modelId="{AD2B9938-B315-4773-92CC-3F72BBDB175E}" type="presOf" srcId="{EE759AEF-3489-4873-9523-61CD658921FE}" destId="{5893319D-7856-4B8C-82D7-551A6186A34A}" srcOrd="0" destOrd="0" presId="urn:microsoft.com/office/officeart/2008/layout/HorizontalMultiLevelHierarchy"/>
    <dgm:cxn modelId="{B97A8896-917F-4DCA-B09B-2046D780E313}" type="presOf" srcId="{A970B0CB-C46D-4635-9262-9BF3741B67EE}" destId="{22DA3950-3631-4C20-90EF-C6884A0C0554}" srcOrd="0" destOrd="0" presId="urn:microsoft.com/office/officeart/2008/layout/HorizontalMultiLevelHierarchy"/>
    <dgm:cxn modelId="{15D27E11-3B1D-44CE-B57B-C0DC6944D832}" type="presOf" srcId="{AAC11E48-2A8D-4F85-B9F7-07CBC6247A24}" destId="{C6A9BF7B-1FCD-40E1-82EE-20CAE5C512A4}" srcOrd="0" destOrd="0" presId="urn:microsoft.com/office/officeart/2008/layout/HorizontalMultiLevelHierarchy"/>
    <dgm:cxn modelId="{52B1CA72-7C8D-46DB-B06E-3574BCB12E7D}" type="presOf" srcId="{5C8F6FD1-906C-4E10-9F0D-445C59D6432A}" destId="{57ABA199-587A-4DB8-A06F-A75C6B7AFC2E}" srcOrd="0" destOrd="0" presId="urn:microsoft.com/office/officeart/2008/layout/HorizontalMultiLevelHierarchy"/>
    <dgm:cxn modelId="{731B02C5-B64E-42E7-A1D1-EDC431DB9A58}" type="presOf" srcId="{1512ED8C-9CB1-4548-A660-B34F56FA9CDD}" destId="{3849D4EB-2B23-4298-A802-F513BF177E8D}" srcOrd="1" destOrd="0" presId="urn:microsoft.com/office/officeart/2008/layout/HorizontalMultiLevelHierarchy"/>
    <dgm:cxn modelId="{3CBCC264-0F87-49AD-8725-C6CCDF03885E}" type="presOf" srcId="{AAC11E48-2A8D-4F85-B9F7-07CBC6247A24}" destId="{A9CFC2A9-7AD8-44EC-9A42-CE78C2DD181F}" srcOrd="1" destOrd="0" presId="urn:microsoft.com/office/officeart/2008/layout/HorizontalMultiLevelHierarchy"/>
    <dgm:cxn modelId="{7BECA693-F0AE-45B7-971C-18F1526A421D}" srcId="{A970B0CB-C46D-4635-9262-9BF3741B67EE}" destId="{A4829713-BFB4-4254-B8B9-C3012ADA81BD}" srcOrd="0" destOrd="0" parTransId="{7222F8C8-9022-4F9F-A692-4DD9498E56C8}" sibTransId="{4569A31A-288C-465B-979C-5F82868D7C75}"/>
    <dgm:cxn modelId="{06A20DC0-5237-4C53-BC19-844A2A046DA2}" srcId="{A4829713-BFB4-4254-B8B9-C3012ADA81BD}" destId="{EE759AEF-3489-4873-9523-61CD658921FE}" srcOrd="1" destOrd="0" parTransId="{1512ED8C-9CB1-4548-A660-B34F56FA9CDD}" sibTransId="{A679ADE3-31BD-490C-B464-E88348AB9DB9}"/>
    <dgm:cxn modelId="{ED9F0DA3-06D4-4227-94B1-10B04089A0C6}" type="presOf" srcId="{A4829713-BFB4-4254-B8B9-C3012ADA81BD}" destId="{B02C1C86-03F6-4F6A-8627-F15312A13C9C}" srcOrd="0" destOrd="0" presId="urn:microsoft.com/office/officeart/2008/layout/HorizontalMultiLevelHierarchy"/>
    <dgm:cxn modelId="{3929551B-ACA6-4B55-9E12-64E7D8A75727}" type="presOf" srcId="{1512ED8C-9CB1-4548-A660-B34F56FA9CDD}" destId="{CD522E2C-87FA-47D8-A6B8-54173E1F2D6C}" srcOrd="0" destOrd="0" presId="urn:microsoft.com/office/officeart/2008/layout/HorizontalMultiLevelHierarchy"/>
    <dgm:cxn modelId="{3AF8CA1D-0C79-42DD-B001-F5777CEC0A2D}" type="presParOf" srcId="{22DA3950-3631-4C20-90EF-C6884A0C0554}" destId="{19A3E3A9-119E-4B73-B721-45ECD2DA52D8}" srcOrd="0" destOrd="0" presId="urn:microsoft.com/office/officeart/2008/layout/HorizontalMultiLevelHierarchy"/>
    <dgm:cxn modelId="{776DCA8E-BE84-4444-B985-4D020CDCD142}" type="presParOf" srcId="{19A3E3A9-119E-4B73-B721-45ECD2DA52D8}" destId="{B02C1C86-03F6-4F6A-8627-F15312A13C9C}" srcOrd="0" destOrd="0" presId="urn:microsoft.com/office/officeart/2008/layout/HorizontalMultiLevelHierarchy"/>
    <dgm:cxn modelId="{2AFFBE36-14E3-4966-8DEC-F500A2E09384}" type="presParOf" srcId="{19A3E3A9-119E-4B73-B721-45ECD2DA52D8}" destId="{5EEB66E3-CA26-4210-A86F-6CABEE52CE99}" srcOrd="1" destOrd="0" presId="urn:microsoft.com/office/officeart/2008/layout/HorizontalMultiLevelHierarchy"/>
    <dgm:cxn modelId="{17D5CC4B-64F6-476A-85A7-05106689800A}" type="presParOf" srcId="{5EEB66E3-CA26-4210-A86F-6CABEE52CE99}" destId="{C6A9BF7B-1FCD-40E1-82EE-20CAE5C512A4}" srcOrd="0" destOrd="0" presId="urn:microsoft.com/office/officeart/2008/layout/HorizontalMultiLevelHierarchy"/>
    <dgm:cxn modelId="{E9B9E9C6-C907-4DEB-A737-9EA104C6FF22}" type="presParOf" srcId="{C6A9BF7B-1FCD-40E1-82EE-20CAE5C512A4}" destId="{A9CFC2A9-7AD8-44EC-9A42-CE78C2DD181F}" srcOrd="0" destOrd="0" presId="urn:microsoft.com/office/officeart/2008/layout/HorizontalMultiLevelHierarchy"/>
    <dgm:cxn modelId="{C4D7EE06-A175-437C-A881-B84EDBEE7866}" type="presParOf" srcId="{5EEB66E3-CA26-4210-A86F-6CABEE52CE99}" destId="{758F13FF-8DDA-4AA3-A7AC-642A9A493830}" srcOrd="1" destOrd="0" presId="urn:microsoft.com/office/officeart/2008/layout/HorizontalMultiLevelHierarchy"/>
    <dgm:cxn modelId="{46869E43-64AA-4205-9CAC-03964D136DAC}" type="presParOf" srcId="{758F13FF-8DDA-4AA3-A7AC-642A9A493830}" destId="{57ABA199-587A-4DB8-A06F-A75C6B7AFC2E}" srcOrd="0" destOrd="0" presId="urn:microsoft.com/office/officeart/2008/layout/HorizontalMultiLevelHierarchy"/>
    <dgm:cxn modelId="{8C67E19A-C41B-4477-A3FE-892078509A54}" type="presParOf" srcId="{758F13FF-8DDA-4AA3-A7AC-642A9A493830}" destId="{CBD0795C-EBE2-4076-8B3A-D905CE3F0D15}" srcOrd="1" destOrd="0" presId="urn:microsoft.com/office/officeart/2008/layout/HorizontalMultiLevelHierarchy"/>
    <dgm:cxn modelId="{1F6BE53C-2F8F-4CA2-8E86-972AF773406F}" type="presParOf" srcId="{5EEB66E3-CA26-4210-A86F-6CABEE52CE99}" destId="{CD522E2C-87FA-47D8-A6B8-54173E1F2D6C}" srcOrd="2" destOrd="0" presId="urn:microsoft.com/office/officeart/2008/layout/HorizontalMultiLevelHierarchy"/>
    <dgm:cxn modelId="{21DC59A6-C89C-4E88-882E-2AD001DCACE8}" type="presParOf" srcId="{CD522E2C-87FA-47D8-A6B8-54173E1F2D6C}" destId="{3849D4EB-2B23-4298-A802-F513BF177E8D}" srcOrd="0" destOrd="0" presId="urn:microsoft.com/office/officeart/2008/layout/HorizontalMultiLevelHierarchy"/>
    <dgm:cxn modelId="{20DD5DBA-601C-4F41-BBDC-3316AAE5DBB0}" type="presParOf" srcId="{5EEB66E3-CA26-4210-A86F-6CABEE52CE99}" destId="{9D98FF2F-6BC5-4F8B-8C10-C39B1ED297B2}" srcOrd="3" destOrd="0" presId="urn:microsoft.com/office/officeart/2008/layout/HorizontalMultiLevelHierarchy"/>
    <dgm:cxn modelId="{5A6ED5D6-7F0B-4B90-829A-49515931FC48}" type="presParOf" srcId="{9D98FF2F-6BC5-4F8B-8C10-C39B1ED297B2}" destId="{5893319D-7856-4B8C-82D7-551A6186A34A}" srcOrd="0" destOrd="0" presId="urn:microsoft.com/office/officeart/2008/layout/HorizontalMultiLevelHierarchy"/>
    <dgm:cxn modelId="{7F179CBF-8BD6-4C94-ACD9-37B8E44C20B0}" type="presParOf" srcId="{9D98FF2F-6BC5-4F8B-8C10-C39B1ED297B2}" destId="{06EFD058-3040-4560-9528-158227AD2DF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6B4B4C-2D69-484C-A183-EBF9A47E2B93}"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ru-RU"/>
        </a:p>
      </dgm:t>
    </dgm:pt>
    <dgm:pt modelId="{D35BED48-1486-4CBA-92CE-2DBED0FF672B}">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ru-RU" dirty="0" smtClean="0"/>
            <a:t>Внесудебное соглашение супругов о разделе общего имущества (брачный договор) оспаривается:  </a:t>
          </a:r>
          <a:endParaRPr lang="ru-RU" dirty="0"/>
        </a:p>
      </dgm:t>
    </dgm:pt>
    <dgm:pt modelId="{08BFE831-5F34-40FE-BA4B-2D62FB400F74}" type="parTrans" cxnId="{5EAC82AE-FA10-4E40-8F37-D427486FBEB9}">
      <dgm:prSet/>
      <dgm:spPr/>
      <dgm:t>
        <a:bodyPr/>
        <a:lstStyle/>
        <a:p>
          <a:endParaRPr lang="ru-RU"/>
        </a:p>
      </dgm:t>
    </dgm:pt>
    <dgm:pt modelId="{2EA62B5C-D801-4CB6-B8CE-B429BB53BE98}" type="sibTrans" cxnId="{5EAC82AE-FA10-4E40-8F37-D427486FBEB9}">
      <dgm:prSet/>
      <dgm:spPr/>
      <dgm:t>
        <a:bodyPr/>
        <a:lstStyle/>
        <a:p>
          <a:endParaRPr lang="ru-RU"/>
        </a:p>
      </dgm:t>
    </dgm:pt>
    <dgm:pt modelId="{443A9E58-C23D-4C81-9D23-0D7EF13CA9D0}">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ru-RU" sz="1600" dirty="0" smtClean="0"/>
            <a:t>В рамках дела о банкротстве (по основаниям, предусмотренным статьи 61.2, 61.3 Закона о банкротстве, статьи 10 и 168, 170, пункт 1 статьи 174.1 ГК РФ) , оспаривать вправе ФУ,  кредиторы, включенные в РТК, если размер кредиторской задолженности в РТК более 10 % общего размера </a:t>
          </a:r>
          <a:endParaRPr lang="ru-RU" sz="1600" dirty="0"/>
        </a:p>
      </dgm:t>
    </dgm:pt>
    <dgm:pt modelId="{503E14FB-FDB7-4D80-82C1-63C7024D4034}" type="parTrans" cxnId="{E38D583A-052E-47DF-93F3-25B27FDEDB29}">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99B97EE7-0218-43DE-B9FD-B9720FA7BB27}" type="sibTrans" cxnId="{E38D583A-052E-47DF-93F3-25B27FDEDB29}">
      <dgm:prSet/>
      <dgm:spPr/>
      <dgm:t>
        <a:bodyPr/>
        <a:lstStyle/>
        <a:p>
          <a:endParaRPr lang="ru-RU"/>
        </a:p>
      </dgm:t>
    </dgm:pt>
    <dgm:pt modelId="{B4B6E2BD-557B-444C-99FF-372ECD6C3D03}">
      <dgm:prSet phldrT="[Текст]">
        <dgm:style>
          <a:lnRef idx="1">
            <a:schemeClr val="accent4"/>
          </a:lnRef>
          <a:fillRef idx="2">
            <a:schemeClr val="accent4"/>
          </a:fillRef>
          <a:effectRef idx="1">
            <a:schemeClr val="accent4"/>
          </a:effectRef>
          <a:fontRef idx="minor">
            <a:schemeClr val="dk1"/>
          </a:fontRef>
        </dgm:style>
      </dgm:prSet>
      <dgm:spPr/>
      <dgm:t>
        <a:bodyPr/>
        <a:lstStyle/>
        <a:p>
          <a:r>
            <a:rPr lang="ru-RU" dirty="0" smtClean="0"/>
            <a:t>В суде общей юрисдикции по иным основаниям, по заявлению финансового управляющего</a:t>
          </a:r>
          <a:endParaRPr lang="ru-RU" dirty="0"/>
        </a:p>
      </dgm:t>
    </dgm:pt>
    <dgm:pt modelId="{E3A64BDB-828F-4451-99C6-21D41F7B48A7}" type="parTrans" cxnId="{432BE094-E142-4D4E-B92F-A8837EAD969D}">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9C2F8BF6-0122-4639-A1DC-850C6FFD005A}" type="sibTrans" cxnId="{432BE094-E142-4D4E-B92F-A8837EAD969D}">
      <dgm:prSet/>
      <dgm:spPr/>
      <dgm:t>
        <a:bodyPr/>
        <a:lstStyle/>
        <a:p>
          <a:endParaRPr lang="ru-RU"/>
        </a:p>
      </dgm:t>
    </dgm:pt>
    <dgm:pt modelId="{F9E3BAAC-E5A0-42AE-909B-0AD797151860}" type="pres">
      <dgm:prSet presAssocID="{226B4B4C-2D69-484C-A183-EBF9A47E2B93}" presName="Name0" presStyleCnt="0">
        <dgm:presLayoutVars>
          <dgm:chMax val="1"/>
          <dgm:chPref val="1"/>
          <dgm:dir/>
          <dgm:animOne val="branch"/>
          <dgm:animLvl val="lvl"/>
        </dgm:presLayoutVars>
      </dgm:prSet>
      <dgm:spPr/>
      <dgm:t>
        <a:bodyPr/>
        <a:lstStyle/>
        <a:p>
          <a:endParaRPr lang="ru-RU"/>
        </a:p>
      </dgm:t>
    </dgm:pt>
    <dgm:pt modelId="{FEF8E88C-BDC9-4F50-B9D4-0BEE91AB06BC}" type="pres">
      <dgm:prSet presAssocID="{D35BED48-1486-4CBA-92CE-2DBED0FF672B}" presName="singleCycle" presStyleCnt="0"/>
      <dgm:spPr/>
    </dgm:pt>
    <dgm:pt modelId="{682F1C9E-F426-4EE4-B753-49A2ACDF3F74}" type="pres">
      <dgm:prSet presAssocID="{D35BED48-1486-4CBA-92CE-2DBED0FF672B}" presName="singleCenter" presStyleLbl="node1" presStyleIdx="0" presStyleCnt="3" custAng="0" custScaleX="284018" custScaleY="88459" custLinFactNeighborX="0" custLinFactNeighborY="-42351">
        <dgm:presLayoutVars>
          <dgm:chMax val="7"/>
          <dgm:chPref val="7"/>
        </dgm:presLayoutVars>
      </dgm:prSet>
      <dgm:spPr/>
      <dgm:t>
        <a:bodyPr/>
        <a:lstStyle/>
        <a:p>
          <a:endParaRPr lang="ru-RU"/>
        </a:p>
      </dgm:t>
    </dgm:pt>
    <dgm:pt modelId="{45798036-AEDE-4DF2-8DE0-4FF4BEC5600C}" type="pres">
      <dgm:prSet presAssocID="{503E14FB-FDB7-4D80-82C1-63C7024D4034}" presName="Name56" presStyleLbl="parChTrans1D2" presStyleIdx="0" presStyleCnt="2"/>
      <dgm:spPr/>
      <dgm:t>
        <a:bodyPr/>
        <a:lstStyle/>
        <a:p>
          <a:endParaRPr lang="ru-RU"/>
        </a:p>
      </dgm:t>
    </dgm:pt>
    <dgm:pt modelId="{71B47C36-E569-43C2-9C67-B3DA0581CC09}" type="pres">
      <dgm:prSet presAssocID="{443A9E58-C23D-4C81-9D23-0D7EF13CA9D0}" presName="text0" presStyleLbl="node1" presStyleIdx="1" presStyleCnt="3" custScaleX="338681" custScaleY="265870" custRadScaleRad="116677" custRadScaleInc="-126655">
        <dgm:presLayoutVars>
          <dgm:bulletEnabled val="1"/>
        </dgm:presLayoutVars>
      </dgm:prSet>
      <dgm:spPr/>
      <dgm:t>
        <a:bodyPr/>
        <a:lstStyle/>
        <a:p>
          <a:endParaRPr lang="ru-RU"/>
        </a:p>
      </dgm:t>
    </dgm:pt>
    <dgm:pt modelId="{E2B8E8E6-8B03-48B9-A64B-DC836E7F431E}" type="pres">
      <dgm:prSet presAssocID="{E3A64BDB-828F-4451-99C6-21D41F7B48A7}" presName="Name56" presStyleLbl="parChTrans1D2" presStyleIdx="1" presStyleCnt="2"/>
      <dgm:spPr/>
      <dgm:t>
        <a:bodyPr/>
        <a:lstStyle/>
        <a:p>
          <a:endParaRPr lang="ru-RU"/>
        </a:p>
      </dgm:t>
    </dgm:pt>
    <dgm:pt modelId="{9B281CE2-EC77-4161-9F6B-14BD9F520A7E}" type="pres">
      <dgm:prSet presAssocID="{B4B6E2BD-557B-444C-99FF-372ECD6C3D03}" presName="text0" presStyleLbl="node1" presStyleIdx="2" presStyleCnt="3" custScaleX="262083" custScaleY="211696" custRadScaleRad="131273" custRadScaleInc="-81134">
        <dgm:presLayoutVars>
          <dgm:bulletEnabled val="1"/>
        </dgm:presLayoutVars>
      </dgm:prSet>
      <dgm:spPr/>
      <dgm:t>
        <a:bodyPr/>
        <a:lstStyle/>
        <a:p>
          <a:endParaRPr lang="ru-RU"/>
        </a:p>
      </dgm:t>
    </dgm:pt>
  </dgm:ptLst>
  <dgm:cxnLst>
    <dgm:cxn modelId="{E53625EB-044D-47CB-8F09-E2A0D4064A32}" type="presOf" srcId="{226B4B4C-2D69-484C-A183-EBF9A47E2B93}" destId="{F9E3BAAC-E5A0-42AE-909B-0AD797151860}" srcOrd="0" destOrd="0" presId="urn:microsoft.com/office/officeart/2008/layout/RadialCluster"/>
    <dgm:cxn modelId="{411A02BB-011E-48F9-B5ED-D0C05E4D5141}" type="presOf" srcId="{E3A64BDB-828F-4451-99C6-21D41F7B48A7}" destId="{E2B8E8E6-8B03-48B9-A64B-DC836E7F431E}" srcOrd="0" destOrd="0" presId="urn:microsoft.com/office/officeart/2008/layout/RadialCluster"/>
    <dgm:cxn modelId="{31C59D70-2C6A-49DD-9708-59E2EC10FC6B}" type="presOf" srcId="{B4B6E2BD-557B-444C-99FF-372ECD6C3D03}" destId="{9B281CE2-EC77-4161-9F6B-14BD9F520A7E}" srcOrd="0" destOrd="0" presId="urn:microsoft.com/office/officeart/2008/layout/RadialCluster"/>
    <dgm:cxn modelId="{35FA6B1C-2BF7-499F-896B-744FFEED7C03}" type="presOf" srcId="{443A9E58-C23D-4C81-9D23-0D7EF13CA9D0}" destId="{71B47C36-E569-43C2-9C67-B3DA0581CC09}" srcOrd="0" destOrd="0" presId="urn:microsoft.com/office/officeart/2008/layout/RadialCluster"/>
    <dgm:cxn modelId="{5EAC82AE-FA10-4E40-8F37-D427486FBEB9}" srcId="{226B4B4C-2D69-484C-A183-EBF9A47E2B93}" destId="{D35BED48-1486-4CBA-92CE-2DBED0FF672B}" srcOrd="0" destOrd="0" parTransId="{08BFE831-5F34-40FE-BA4B-2D62FB400F74}" sibTransId="{2EA62B5C-D801-4CB6-B8CE-B429BB53BE98}"/>
    <dgm:cxn modelId="{432BE094-E142-4D4E-B92F-A8837EAD969D}" srcId="{D35BED48-1486-4CBA-92CE-2DBED0FF672B}" destId="{B4B6E2BD-557B-444C-99FF-372ECD6C3D03}" srcOrd="1" destOrd="0" parTransId="{E3A64BDB-828F-4451-99C6-21D41F7B48A7}" sibTransId="{9C2F8BF6-0122-4639-A1DC-850C6FFD005A}"/>
    <dgm:cxn modelId="{4E9B567A-FF18-4527-B4C8-5CC5BA1AEB9E}" type="presOf" srcId="{D35BED48-1486-4CBA-92CE-2DBED0FF672B}" destId="{682F1C9E-F426-4EE4-B753-49A2ACDF3F74}" srcOrd="0" destOrd="0" presId="urn:microsoft.com/office/officeart/2008/layout/RadialCluster"/>
    <dgm:cxn modelId="{4B077628-5501-402C-A623-231EC29C0E03}" type="presOf" srcId="{503E14FB-FDB7-4D80-82C1-63C7024D4034}" destId="{45798036-AEDE-4DF2-8DE0-4FF4BEC5600C}" srcOrd="0" destOrd="0" presId="urn:microsoft.com/office/officeart/2008/layout/RadialCluster"/>
    <dgm:cxn modelId="{E38D583A-052E-47DF-93F3-25B27FDEDB29}" srcId="{D35BED48-1486-4CBA-92CE-2DBED0FF672B}" destId="{443A9E58-C23D-4C81-9D23-0D7EF13CA9D0}" srcOrd="0" destOrd="0" parTransId="{503E14FB-FDB7-4D80-82C1-63C7024D4034}" sibTransId="{99B97EE7-0218-43DE-B9FD-B9720FA7BB27}"/>
    <dgm:cxn modelId="{8A1655FA-0C81-4DD1-A04A-92D39EF7483E}" type="presParOf" srcId="{F9E3BAAC-E5A0-42AE-909B-0AD797151860}" destId="{FEF8E88C-BDC9-4F50-B9D4-0BEE91AB06BC}" srcOrd="0" destOrd="0" presId="urn:microsoft.com/office/officeart/2008/layout/RadialCluster"/>
    <dgm:cxn modelId="{FA4351D0-9B4C-4188-8634-FC3BF046139C}" type="presParOf" srcId="{FEF8E88C-BDC9-4F50-B9D4-0BEE91AB06BC}" destId="{682F1C9E-F426-4EE4-B753-49A2ACDF3F74}" srcOrd="0" destOrd="0" presId="urn:microsoft.com/office/officeart/2008/layout/RadialCluster"/>
    <dgm:cxn modelId="{A6C7D3D4-2955-454D-A052-EBF41DBF2667}" type="presParOf" srcId="{FEF8E88C-BDC9-4F50-B9D4-0BEE91AB06BC}" destId="{45798036-AEDE-4DF2-8DE0-4FF4BEC5600C}" srcOrd="1" destOrd="0" presId="urn:microsoft.com/office/officeart/2008/layout/RadialCluster"/>
    <dgm:cxn modelId="{9C890552-2104-4356-B954-A46A89199793}" type="presParOf" srcId="{FEF8E88C-BDC9-4F50-B9D4-0BEE91AB06BC}" destId="{71B47C36-E569-43C2-9C67-B3DA0581CC09}" srcOrd="2" destOrd="0" presId="urn:microsoft.com/office/officeart/2008/layout/RadialCluster"/>
    <dgm:cxn modelId="{1594009D-C5B4-480F-AEA1-24CDA0D3D387}" type="presParOf" srcId="{FEF8E88C-BDC9-4F50-B9D4-0BEE91AB06BC}" destId="{E2B8E8E6-8B03-48B9-A64B-DC836E7F431E}" srcOrd="3" destOrd="0" presId="urn:microsoft.com/office/officeart/2008/layout/RadialCluster"/>
    <dgm:cxn modelId="{C489E41F-A58E-4743-A0A6-36FEA9BAAA48}" type="presParOf" srcId="{FEF8E88C-BDC9-4F50-B9D4-0BEE91AB06BC}" destId="{9B281CE2-EC77-4161-9F6B-14BD9F520A7E}"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D5588E-72B2-4493-9DB7-0E1C55B9521D}"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ru-RU"/>
        </a:p>
      </dgm:t>
    </dgm:pt>
    <dgm:pt modelId="{F86B874B-814E-425A-A7D7-B32394CFC060}">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Внесудебное соглашение о разделе общего имущества  (брачный договор)</a:t>
          </a:r>
          <a:endParaRPr lang="ru-RU" dirty="0">
            <a:latin typeface="Times New Roman" panose="02020603050405020304" pitchFamily="18" charset="0"/>
            <a:cs typeface="Times New Roman" panose="02020603050405020304" pitchFamily="18" charset="0"/>
          </a:endParaRPr>
        </a:p>
      </dgm:t>
    </dgm:pt>
    <dgm:pt modelId="{767D2BEF-32CC-4A13-BEAA-D0F26880DC88}" type="parTrans" cxnId="{B407009D-ED3D-4CAA-843F-D80082904DFE}">
      <dgm:prSet/>
      <dgm:spPr/>
      <dgm:t>
        <a:bodyPr/>
        <a:lstStyle/>
        <a:p>
          <a:endParaRPr lang="ru-RU"/>
        </a:p>
      </dgm:t>
    </dgm:pt>
    <dgm:pt modelId="{2EC5A59E-E602-40A2-AB15-7BF64340271A}" type="sibTrans" cxnId="{B407009D-ED3D-4CAA-843F-D80082904DFE}">
      <dgm:prSet/>
      <dgm:spPr/>
      <dgm:t>
        <a:bodyPr/>
        <a:lstStyle/>
        <a:p>
          <a:endParaRPr lang="ru-RU"/>
        </a:p>
      </dgm:t>
    </dgm:pt>
    <dgm:pt modelId="{585F4208-8E8C-44C8-9C71-E927582BFD86}">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Если оно заключено до возникновения обязательства перед кредитором, то подлежит учету и противопоставляется кредитору, за исключением случаев, если оно оспорено и признано недействительным</a:t>
          </a:r>
          <a:endParaRPr lang="ru-RU" dirty="0">
            <a:latin typeface="Times New Roman" panose="02020603050405020304" pitchFamily="18" charset="0"/>
            <a:cs typeface="Times New Roman" panose="02020603050405020304" pitchFamily="18" charset="0"/>
          </a:endParaRPr>
        </a:p>
      </dgm:t>
    </dgm:pt>
    <dgm:pt modelId="{BFA17B33-BB42-4769-A5A6-4BB437F4D275}" type="parTrans" cxnId="{D460F6E0-5183-416F-9FFA-EC516A2C5BCD}">
      <dgm:prSet>
        <dgm:style>
          <a:lnRef idx="1">
            <a:schemeClr val="accent3"/>
          </a:lnRef>
          <a:fillRef idx="2">
            <a:schemeClr val="accent3"/>
          </a:fillRef>
          <a:effectRef idx="1">
            <a:schemeClr val="accent3"/>
          </a:effectRef>
          <a:fontRef idx="minor">
            <a:schemeClr val="dk1"/>
          </a:fontRef>
        </dgm:style>
      </dgm:prSet>
      <dgm:spPr/>
      <dgm:t>
        <a:bodyPr/>
        <a:lstStyle/>
        <a:p>
          <a:endParaRPr lang="ru-RU">
            <a:latin typeface="Times New Roman" panose="02020603050405020304" pitchFamily="18" charset="0"/>
            <a:cs typeface="Times New Roman" panose="02020603050405020304" pitchFamily="18" charset="0"/>
          </a:endParaRPr>
        </a:p>
      </dgm:t>
    </dgm:pt>
    <dgm:pt modelId="{B8133AAA-A378-4482-82F8-69CE84E09E68}" type="sibTrans" cxnId="{D460F6E0-5183-416F-9FFA-EC516A2C5BCD}">
      <dgm:prSet/>
      <dgm:spPr/>
      <dgm:t>
        <a:bodyPr/>
        <a:lstStyle/>
        <a:p>
          <a:endParaRPr lang="ru-RU"/>
        </a:p>
      </dgm:t>
    </dgm:pt>
    <dgm:pt modelId="{4698F327-D75D-4FDA-B488-CEF80A800A44}">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latin typeface="Times New Roman" panose="02020603050405020304" pitchFamily="18" charset="0"/>
              <a:cs typeface="Times New Roman" panose="02020603050405020304" pitchFamily="18" charset="0"/>
            </a:rPr>
            <a:t>Если оно заключено ПОСЛЕ возникновения обязательств перед кредитором, то  не учитывается при расчетах с кредиторами,  имущество, перешедшее по соглашению к супругу, включается в конкурсную массу, расчеты с кредиторами производятся в том числе за счет реализации этого имущества, по общему правилу </a:t>
          </a:r>
          <a:endParaRPr lang="ru-RU" dirty="0">
            <a:latin typeface="Times New Roman" panose="02020603050405020304" pitchFamily="18" charset="0"/>
            <a:cs typeface="Times New Roman" panose="02020603050405020304" pitchFamily="18" charset="0"/>
          </a:endParaRPr>
        </a:p>
      </dgm:t>
    </dgm:pt>
    <dgm:pt modelId="{3ADE0D12-4A63-4C11-B2D4-D9C6AC38A97F}" type="parTrans" cxnId="{27FEB727-13C9-4B8D-871B-B40136EEACF5}">
      <dgm:prSet>
        <dgm:style>
          <a:lnRef idx="1">
            <a:schemeClr val="accent3"/>
          </a:lnRef>
          <a:fillRef idx="2">
            <a:schemeClr val="accent3"/>
          </a:fillRef>
          <a:effectRef idx="1">
            <a:schemeClr val="accent3"/>
          </a:effectRef>
          <a:fontRef idx="minor">
            <a:schemeClr val="dk1"/>
          </a:fontRef>
        </dgm:style>
      </dgm:prSet>
      <dgm:spPr/>
      <dgm:t>
        <a:bodyPr/>
        <a:lstStyle/>
        <a:p>
          <a:endParaRPr lang="ru-RU">
            <a:latin typeface="Times New Roman" panose="02020603050405020304" pitchFamily="18" charset="0"/>
            <a:cs typeface="Times New Roman" panose="02020603050405020304" pitchFamily="18" charset="0"/>
          </a:endParaRPr>
        </a:p>
      </dgm:t>
    </dgm:pt>
    <dgm:pt modelId="{E2A3B431-5A4E-4D3C-8318-65F590B47D3F}" type="sibTrans" cxnId="{27FEB727-13C9-4B8D-871B-B40136EEACF5}">
      <dgm:prSet/>
      <dgm:spPr/>
      <dgm:t>
        <a:bodyPr/>
        <a:lstStyle/>
        <a:p>
          <a:endParaRPr lang="ru-RU"/>
        </a:p>
      </dgm:t>
    </dgm:pt>
    <dgm:pt modelId="{C6FC26A0-27D4-44C9-BDDA-0F1A5630FB75}" type="pres">
      <dgm:prSet presAssocID="{58D5588E-72B2-4493-9DB7-0E1C55B9521D}" presName="Name0" presStyleCnt="0">
        <dgm:presLayoutVars>
          <dgm:chMax val="1"/>
          <dgm:chPref val="1"/>
          <dgm:dir/>
          <dgm:animOne val="branch"/>
          <dgm:animLvl val="lvl"/>
        </dgm:presLayoutVars>
      </dgm:prSet>
      <dgm:spPr/>
      <dgm:t>
        <a:bodyPr/>
        <a:lstStyle/>
        <a:p>
          <a:endParaRPr lang="ru-RU"/>
        </a:p>
      </dgm:t>
    </dgm:pt>
    <dgm:pt modelId="{5B3C8BE3-AD1F-4945-82EE-B34273907D90}" type="pres">
      <dgm:prSet presAssocID="{F86B874B-814E-425A-A7D7-B32394CFC060}" presName="singleCycle" presStyleCnt="0"/>
      <dgm:spPr/>
    </dgm:pt>
    <dgm:pt modelId="{EB312E9D-A84F-4450-8534-38816BBC1529}" type="pres">
      <dgm:prSet presAssocID="{F86B874B-814E-425A-A7D7-B32394CFC060}" presName="singleCenter" presStyleLbl="node1" presStyleIdx="0" presStyleCnt="3" custLinFactNeighborX="-58139" custLinFactNeighborY="-4605">
        <dgm:presLayoutVars>
          <dgm:chMax val="7"/>
          <dgm:chPref val="7"/>
        </dgm:presLayoutVars>
      </dgm:prSet>
      <dgm:spPr/>
      <dgm:t>
        <a:bodyPr/>
        <a:lstStyle/>
        <a:p>
          <a:endParaRPr lang="ru-RU"/>
        </a:p>
      </dgm:t>
    </dgm:pt>
    <dgm:pt modelId="{122C95B4-DF06-415A-8EF0-CC6F84662C6B}" type="pres">
      <dgm:prSet presAssocID="{BFA17B33-BB42-4769-A5A6-4BB437F4D275}" presName="Name56" presStyleLbl="parChTrans1D2" presStyleIdx="0" presStyleCnt="2"/>
      <dgm:spPr/>
      <dgm:t>
        <a:bodyPr/>
        <a:lstStyle/>
        <a:p>
          <a:endParaRPr lang="ru-RU"/>
        </a:p>
      </dgm:t>
    </dgm:pt>
    <dgm:pt modelId="{3999D51B-3B5D-4FDF-ABA7-D73684457262}" type="pres">
      <dgm:prSet presAssocID="{585F4208-8E8C-44C8-9C71-E927582BFD86}" presName="text0" presStyleLbl="node1" presStyleIdx="1" presStyleCnt="3" custScaleX="455533" custScaleY="137603" custRadScaleRad="83962" custRadScaleInc="4578">
        <dgm:presLayoutVars>
          <dgm:bulletEnabled val="1"/>
        </dgm:presLayoutVars>
      </dgm:prSet>
      <dgm:spPr/>
      <dgm:t>
        <a:bodyPr/>
        <a:lstStyle/>
        <a:p>
          <a:endParaRPr lang="ru-RU"/>
        </a:p>
      </dgm:t>
    </dgm:pt>
    <dgm:pt modelId="{1C1908FD-3785-4994-B0A2-B70A5CDCEAFF}" type="pres">
      <dgm:prSet presAssocID="{3ADE0D12-4A63-4C11-B2D4-D9C6AC38A97F}" presName="Name56" presStyleLbl="parChTrans1D2" presStyleIdx="1" presStyleCnt="2"/>
      <dgm:spPr/>
      <dgm:t>
        <a:bodyPr/>
        <a:lstStyle/>
        <a:p>
          <a:endParaRPr lang="ru-RU"/>
        </a:p>
      </dgm:t>
    </dgm:pt>
    <dgm:pt modelId="{B1DB5A6D-AE53-44D6-9621-D1C7D74AF361}" type="pres">
      <dgm:prSet presAssocID="{4698F327-D75D-4FDA-B488-CEF80A800A44}" presName="text0" presStyleLbl="node1" presStyleIdx="2" presStyleCnt="3" custScaleX="515471" custScaleY="191771">
        <dgm:presLayoutVars>
          <dgm:bulletEnabled val="1"/>
        </dgm:presLayoutVars>
      </dgm:prSet>
      <dgm:spPr/>
      <dgm:t>
        <a:bodyPr/>
        <a:lstStyle/>
        <a:p>
          <a:endParaRPr lang="ru-RU"/>
        </a:p>
      </dgm:t>
    </dgm:pt>
  </dgm:ptLst>
  <dgm:cxnLst>
    <dgm:cxn modelId="{3699B8DD-55EB-43B9-80A9-6740B322C2A0}" type="presOf" srcId="{585F4208-8E8C-44C8-9C71-E927582BFD86}" destId="{3999D51B-3B5D-4FDF-ABA7-D73684457262}" srcOrd="0" destOrd="0" presId="urn:microsoft.com/office/officeart/2008/layout/RadialCluster"/>
    <dgm:cxn modelId="{B6F16BD3-CD5C-4BD4-9C69-30EF0224E817}" type="presOf" srcId="{F86B874B-814E-425A-A7D7-B32394CFC060}" destId="{EB312E9D-A84F-4450-8534-38816BBC1529}" srcOrd="0" destOrd="0" presId="urn:microsoft.com/office/officeart/2008/layout/RadialCluster"/>
    <dgm:cxn modelId="{D460F6E0-5183-416F-9FFA-EC516A2C5BCD}" srcId="{F86B874B-814E-425A-A7D7-B32394CFC060}" destId="{585F4208-8E8C-44C8-9C71-E927582BFD86}" srcOrd="0" destOrd="0" parTransId="{BFA17B33-BB42-4769-A5A6-4BB437F4D275}" sibTransId="{B8133AAA-A378-4482-82F8-69CE84E09E68}"/>
    <dgm:cxn modelId="{A81E729D-3C55-46BB-A048-19205E2FAD87}" type="presOf" srcId="{BFA17B33-BB42-4769-A5A6-4BB437F4D275}" destId="{122C95B4-DF06-415A-8EF0-CC6F84662C6B}" srcOrd="0" destOrd="0" presId="urn:microsoft.com/office/officeart/2008/layout/RadialCluster"/>
    <dgm:cxn modelId="{546B43AB-D7AD-4540-B9E5-1C6C2A4227D1}" type="presOf" srcId="{3ADE0D12-4A63-4C11-B2D4-D9C6AC38A97F}" destId="{1C1908FD-3785-4994-B0A2-B70A5CDCEAFF}" srcOrd="0" destOrd="0" presId="urn:microsoft.com/office/officeart/2008/layout/RadialCluster"/>
    <dgm:cxn modelId="{7FB918DD-CC5B-45D7-8A9A-515CD9F9E182}" type="presOf" srcId="{4698F327-D75D-4FDA-B488-CEF80A800A44}" destId="{B1DB5A6D-AE53-44D6-9621-D1C7D74AF361}" srcOrd="0" destOrd="0" presId="urn:microsoft.com/office/officeart/2008/layout/RadialCluster"/>
    <dgm:cxn modelId="{87D0F6F8-6B7D-49CF-86B7-BC836C7D97DD}" type="presOf" srcId="{58D5588E-72B2-4493-9DB7-0E1C55B9521D}" destId="{C6FC26A0-27D4-44C9-BDDA-0F1A5630FB75}" srcOrd="0" destOrd="0" presId="urn:microsoft.com/office/officeart/2008/layout/RadialCluster"/>
    <dgm:cxn modelId="{B407009D-ED3D-4CAA-843F-D80082904DFE}" srcId="{58D5588E-72B2-4493-9DB7-0E1C55B9521D}" destId="{F86B874B-814E-425A-A7D7-B32394CFC060}" srcOrd="0" destOrd="0" parTransId="{767D2BEF-32CC-4A13-BEAA-D0F26880DC88}" sibTransId="{2EC5A59E-E602-40A2-AB15-7BF64340271A}"/>
    <dgm:cxn modelId="{27FEB727-13C9-4B8D-871B-B40136EEACF5}" srcId="{F86B874B-814E-425A-A7D7-B32394CFC060}" destId="{4698F327-D75D-4FDA-B488-CEF80A800A44}" srcOrd="1" destOrd="0" parTransId="{3ADE0D12-4A63-4C11-B2D4-D9C6AC38A97F}" sibTransId="{E2A3B431-5A4E-4D3C-8318-65F590B47D3F}"/>
    <dgm:cxn modelId="{547616C7-EA94-47D4-8870-5CC928608CB3}" type="presParOf" srcId="{C6FC26A0-27D4-44C9-BDDA-0F1A5630FB75}" destId="{5B3C8BE3-AD1F-4945-82EE-B34273907D90}" srcOrd="0" destOrd="0" presId="urn:microsoft.com/office/officeart/2008/layout/RadialCluster"/>
    <dgm:cxn modelId="{FD1F5DE1-6AC2-4563-8DC0-A720C4C1705D}" type="presParOf" srcId="{5B3C8BE3-AD1F-4945-82EE-B34273907D90}" destId="{EB312E9D-A84F-4450-8534-38816BBC1529}" srcOrd="0" destOrd="0" presId="urn:microsoft.com/office/officeart/2008/layout/RadialCluster"/>
    <dgm:cxn modelId="{ACA6F205-8785-46B4-ADBF-2E0FC92B8492}" type="presParOf" srcId="{5B3C8BE3-AD1F-4945-82EE-B34273907D90}" destId="{122C95B4-DF06-415A-8EF0-CC6F84662C6B}" srcOrd="1" destOrd="0" presId="urn:microsoft.com/office/officeart/2008/layout/RadialCluster"/>
    <dgm:cxn modelId="{D644B0D8-54DC-4C8B-8661-83A76FAFA5A6}" type="presParOf" srcId="{5B3C8BE3-AD1F-4945-82EE-B34273907D90}" destId="{3999D51B-3B5D-4FDF-ABA7-D73684457262}" srcOrd="2" destOrd="0" presId="urn:microsoft.com/office/officeart/2008/layout/RadialCluster"/>
    <dgm:cxn modelId="{9BBC2346-A007-4140-8DBC-549CE86F3D18}" type="presParOf" srcId="{5B3C8BE3-AD1F-4945-82EE-B34273907D90}" destId="{1C1908FD-3785-4994-B0A2-B70A5CDCEAFF}" srcOrd="3" destOrd="0" presId="urn:microsoft.com/office/officeart/2008/layout/RadialCluster"/>
    <dgm:cxn modelId="{ADFE2B04-2A0C-42BE-A388-9225690B4FCF}" type="presParOf" srcId="{5B3C8BE3-AD1F-4945-82EE-B34273907D90}" destId="{B1DB5A6D-AE53-44D6-9621-D1C7D74AF361}"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2F8E83-6006-4CB8-A74E-0C5254D8CAAC}"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ru-RU"/>
        </a:p>
      </dgm:t>
    </dgm:pt>
    <dgm:pt modelId="{05EE97C0-DB29-45DF-8F31-5F133AAAA621}">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1800" b="0" dirty="0" smtClean="0">
              <a:latin typeface="Times New Roman" panose="02020603050405020304" pitchFamily="18" charset="0"/>
              <a:cs typeface="Times New Roman" panose="02020603050405020304" pitchFamily="18" charset="0"/>
            </a:rPr>
            <a:t>Общее имущество, отнесенное на основании внесудебного соглашения (брачного договора) на супруга должника, подлежит передаче ФУ для реализации, если супруг уклоняется от передачи имущества, то</a:t>
          </a:r>
          <a:endParaRPr lang="ru-RU" sz="1800" b="0" dirty="0">
            <a:latin typeface="Times New Roman" panose="02020603050405020304" pitchFamily="18" charset="0"/>
            <a:cs typeface="Times New Roman" panose="02020603050405020304" pitchFamily="18" charset="0"/>
          </a:endParaRPr>
        </a:p>
      </dgm:t>
    </dgm:pt>
    <dgm:pt modelId="{007D6F43-C7A3-4B64-9205-A388FACEE273}" type="parTrans" cxnId="{16B5CE71-5AB2-4FD7-A506-BDE7D8035F90}">
      <dgm:prSet/>
      <dgm:spPr/>
      <dgm:t>
        <a:bodyPr/>
        <a:lstStyle/>
        <a:p>
          <a:endParaRPr lang="ru-RU"/>
        </a:p>
      </dgm:t>
    </dgm:pt>
    <dgm:pt modelId="{ADC8B14D-BD72-4F26-ABDE-740BDA184399}" type="sibTrans" cxnId="{16B5CE71-5AB2-4FD7-A506-BDE7D8035F90}">
      <dgm:prSet/>
      <dgm:spPr/>
      <dgm:t>
        <a:bodyPr/>
        <a:lstStyle/>
        <a:p>
          <a:endParaRPr lang="ru-RU"/>
        </a:p>
      </dgm:t>
    </dgm:pt>
    <dgm:pt modelId="{2ECA2583-32C5-496A-85A2-056686EE46BF}">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1600" dirty="0" smtClean="0"/>
            <a:t>Если имущество у супруга в натуре отсутствует, то ФУ вправе заявить одномоментно следующие требования </a:t>
          </a:r>
          <a:r>
            <a:rPr lang="ru-RU" sz="1400" dirty="0" smtClean="0"/>
            <a:t>:</a:t>
          </a:r>
          <a:endParaRPr lang="ru-RU" sz="1400" dirty="0"/>
        </a:p>
      </dgm:t>
    </dgm:pt>
    <dgm:pt modelId="{801BDFCB-1AB0-4CC6-8BC7-1C89ECE5F497}" type="parTrans" cxnId="{6085F751-9A8C-4566-899E-5B4E49CC4C34}">
      <dgm:prSet>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21F190E5-12BE-4B26-967B-E61D35D3C467}" type="sibTrans" cxnId="{6085F751-9A8C-4566-899E-5B4E49CC4C34}">
      <dgm:prSet/>
      <dgm:spPr/>
      <dgm:t>
        <a:bodyPr/>
        <a:lstStyle/>
        <a:p>
          <a:endParaRPr lang="ru-RU"/>
        </a:p>
      </dgm:t>
    </dgm:pt>
    <dgm:pt modelId="{36EA0549-D25A-4D21-A70A-32A7230AB4D4}">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dirty="0" smtClean="0"/>
            <a:t>Истребование имущества в порядке </a:t>
          </a:r>
          <a:r>
            <a:rPr lang="ru-RU" dirty="0" err="1" smtClean="0"/>
            <a:t>ст.ст</a:t>
          </a:r>
          <a:r>
            <a:rPr lang="ru-RU" dirty="0" smtClean="0"/>
            <a:t>. 301,302 ГК РФ у третьих лиц</a:t>
          </a:r>
          <a:endParaRPr lang="ru-RU" dirty="0"/>
        </a:p>
      </dgm:t>
    </dgm:pt>
    <dgm:pt modelId="{1BED04CB-2AB2-48A8-AB18-923123B69BFA}" type="parTrans" cxnId="{CCAB632A-E5B6-4459-8093-3837F48E8194}">
      <dgm:prSet>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B8BEB100-252F-48A0-8942-119ADEEE364E}" type="sibTrans" cxnId="{CCAB632A-E5B6-4459-8093-3837F48E8194}">
      <dgm:prSet/>
      <dgm:spPr/>
      <dgm:t>
        <a:bodyPr/>
        <a:lstStyle/>
        <a:p>
          <a:endParaRPr lang="ru-RU"/>
        </a:p>
      </dgm:t>
    </dgm:pt>
    <dgm:pt modelId="{C707D940-C0FE-4784-8206-5959BCAA85D7}">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1200" dirty="0" smtClean="0"/>
            <a:t>Взыскание с супруга денежных средств: </a:t>
          </a:r>
        </a:p>
        <a:p>
          <a:r>
            <a:rPr lang="ru-RU" sz="1200" dirty="0" smtClean="0"/>
            <a:t>1. Если имеются общие долги супругов, то в полной стоимости имущества</a:t>
          </a:r>
        </a:p>
        <a:p>
          <a:r>
            <a:rPr lang="ru-RU" sz="1200" dirty="0" smtClean="0"/>
            <a:t>2. Если только личные долги, то в сумме,</a:t>
          </a:r>
        </a:p>
        <a:p>
          <a:r>
            <a:rPr lang="ru-RU" sz="1200" dirty="0" smtClean="0"/>
            <a:t>превышающей то, что причиталось супругу до изменения режима</a:t>
          </a:r>
        </a:p>
        <a:p>
          <a:r>
            <a:rPr lang="ru-RU" sz="1200" dirty="0" smtClean="0"/>
            <a:t>собственности , в любом случае супругу возвращается </a:t>
          </a:r>
          <a:r>
            <a:rPr lang="ru-RU" sz="1200" dirty="0" err="1" smtClean="0"/>
            <a:t>то,что</a:t>
          </a:r>
          <a:r>
            <a:rPr lang="ru-RU" sz="1200" dirty="0" smtClean="0"/>
            <a:t> осталось по итогам расчетов с кредиторами</a:t>
          </a:r>
          <a:endParaRPr lang="ru-RU" sz="1200" dirty="0"/>
        </a:p>
      </dgm:t>
    </dgm:pt>
    <dgm:pt modelId="{5EF84598-5B64-470A-B78E-62A5837FE436}" type="parTrans" cxnId="{410A9671-0C62-4CD4-A0E6-4858A56A0992}">
      <dgm:prSet>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9BF13C45-D947-490A-B9D7-50E46BBD9BBD}" type="sibTrans" cxnId="{410A9671-0C62-4CD4-A0E6-4858A56A0992}">
      <dgm:prSet/>
      <dgm:spPr/>
      <dgm:t>
        <a:bodyPr/>
        <a:lstStyle/>
        <a:p>
          <a:endParaRPr lang="ru-RU"/>
        </a:p>
      </dgm:t>
    </dgm:pt>
    <dgm:pt modelId="{E2875B0D-C9AA-43B7-B800-11C1A4CD4F8C}">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1400" dirty="0" smtClean="0"/>
            <a:t>ФУ заявляет об отобрании данного имущества у супруга (если имущество находится у супруга)</a:t>
          </a:r>
          <a:endParaRPr lang="ru-RU" sz="1400" dirty="0"/>
        </a:p>
      </dgm:t>
    </dgm:pt>
    <dgm:pt modelId="{734A101E-CE03-4F58-9AD8-0661085065B8}" type="parTrans" cxnId="{4D6CAA27-799C-4953-B62E-B4609597A83C}">
      <dgm:prSet>
        <dgm:style>
          <a:lnRef idx="1">
            <a:schemeClr val="accent2"/>
          </a:lnRef>
          <a:fillRef idx="2">
            <a:schemeClr val="accent2"/>
          </a:fillRef>
          <a:effectRef idx="1">
            <a:schemeClr val="accent2"/>
          </a:effectRef>
          <a:fontRef idx="minor">
            <a:schemeClr val="dk1"/>
          </a:fontRef>
        </dgm:style>
      </dgm:prSet>
      <dgm:spPr/>
      <dgm:t>
        <a:bodyPr/>
        <a:lstStyle/>
        <a:p>
          <a:endParaRPr lang="ru-RU"/>
        </a:p>
      </dgm:t>
    </dgm:pt>
    <dgm:pt modelId="{D2B153C6-346B-4DFD-A9D5-2352C329CEC2}" type="sibTrans" cxnId="{4D6CAA27-799C-4953-B62E-B4609597A83C}">
      <dgm:prSet/>
      <dgm:spPr/>
      <dgm:t>
        <a:bodyPr/>
        <a:lstStyle/>
        <a:p>
          <a:endParaRPr lang="ru-RU"/>
        </a:p>
      </dgm:t>
    </dgm:pt>
    <dgm:pt modelId="{A37EB77B-35FD-424C-B9EE-488F648C6B5E}" type="pres">
      <dgm:prSet presAssocID="{312F8E83-6006-4CB8-A74E-0C5254D8CAAC}" presName="diagram" presStyleCnt="0">
        <dgm:presLayoutVars>
          <dgm:chPref val="1"/>
          <dgm:dir/>
          <dgm:animOne val="branch"/>
          <dgm:animLvl val="lvl"/>
          <dgm:resizeHandles val="exact"/>
        </dgm:presLayoutVars>
      </dgm:prSet>
      <dgm:spPr/>
      <dgm:t>
        <a:bodyPr/>
        <a:lstStyle/>
        <a:p>
          <a:endParaRPr lang="ru-RU"/>
        </a:p>
      </dgm:t>
    </dgm:pt>
    <dgm:pt modelId="{A92BC20B-1024-4F30-BFB8-EB22F0FEE588}" type="pres">
      <dgm:prSet presAssocID="{05EE97C0-DB29-45DF-8F31-5F133AAAA621}" presName="root1" presStyleCnt="0"/>
      <dgm:spPr/>
    </dgm:pt>
    <dgm:pt modelId="{30DA0D04-6E80-417D-8102-708FB272CA7E}" type="pres">
      <dgm:prSet presAssocID="{05EE97C0-DB29-45DF-8F31-5F133AAAA621}" presName="LevelOneTextNode" presStyleLbl="node0" presStyleIdx="0" presStyleCnt="1" custScaleX="128264" custScaleY="446723">
        <dgm:presLayoutVars>
          <dgm:chPref val="3"/>
        </dgm:presLayoutVars>
      </dgm:prSet>
      <dgm:spPr/>
      <dgm:t>
        <a:bodyPr/>
        <a:lstStyle/>
        <a:p>
          <a:endParaRPr lang="ru-RU"/>
        </a:p>
      </dgm:t>
    </dgm:pt>
    <dgm:pt modelId="{E9AB164A-C27C-47DC-AA59-DCED3595451C}" type="pres">
      <dgm:prSet presAssocID="{05EE97C0-DB29-45DF-8F31-5F133AAAA621}" presName="level2hierChild" presStyleCnt="0"/>
      <dgm:spPr/>
    </dgm:pt>
    <dgm:pt modelId="{B6E00790-694B-43E4-9F3C-ABAFF900B025}" type="pres">
      <dgm:prSet presAssocID="{801BDFCB-1AB0-4CC6-8BC7-1C89ECE5F497}" presName="conn2-1" presStyleLbl="parChTrans1D2" presStyleIdx="0" presStyleCnt="2"/>
      <dgm:spPr/>
      <dgm:t>
        <a:bodyPr/>
        <a:lstStyle/>
        <a:p>
          <a:endParaRPr lang="ru-RU"/>
        </a:p>
      </dgm:t>
    </dgm:pt>
    <dgm:pt modelId="{65DD2291-FADA-42BA-8997-D1F1AAF4065F}" type="pres">
      <dgm:prSet presAssocID="{801BDFCB-1AB0-4CC6-8BC7-1C89ECE5F497}" presName="connTx" presStyleLbl="parChTrans1D2" presStyleIdx="0" presStyleCnt="2"/>
      <dgm:spPr/>
      <dgm:t>
        <a:bodyPr/>
        <a:lstStyle/>
        <a:p>
          <a:endParaRPr lang="ru-RU"/>
        </a:p>
      </dgm:t>
    </dgm:pt>
    <dgm:pt modelId="{8A726E0A-4DF4-4F23-8D94-E301A756276F}" type="pres">
      <dgm:prSet presAssocID="{2ECA2583-32C5-496A-85A2-056686EE46BF}" presName="root2" presStyleCnt="0"/>
      <dgm:spPr/>
    </dgm:pt>
    <dgm:pt modelId="{4A4F6EAD-9C0A-4226-9494-A4EAD1A90BAD}" type="pres">
      <dgm:prSet presAssocID="{2ECA2583-32C5-496A-85A2-056686EE46BF}" presName="LevelTwoTextNode" presStyleLbl="node2" presStyleIdx="0" presStyleCnt="2" custScaleX="132818" custScaleY="341209">
        <dgm:presLayoutVars>
          <dgm:chPref val="3"/>
        </dgm:presLayoutVars>
      </dgm:prSet>
      <dgm:spPr/>
      <dgm:t>
        <a:bodyPr/>
        <a:lstStyle/>
        <a:p>
          <a:endParaRPr lang="ru-RU"/>
        </a:p>
      </dgm:t>
    </dgm:pt>
    <dgm:pt modelId="{430B69CF-6C5A-4F9D-8060-96BDD1EB6C4A}" type="pres">
      <dgm:prSet presAssocID="{2ECA2583-32C5-496A-85A2-056686EE46BF}" presName="level3hierChild" presStyleCnt="0"/>
      <dgm:spPr/>
    </dgm:pt>
    <dgm:pt modelId="{9ED765B1-1738-4345-8C10-B94866793434}" type="pres">
      <dgm:prSet presAssocID="{1BED04CB-2AB2-48A8-AB18-923123B69BFA}" presName="conn2-1" presStyleLbl="parChTrans1D3" presStyleIdx="0" presStyleCnt="2"/>
      <dgm:spPr/>
      <dgm:t>
        <a:bodyPr/>
        <a:lstStyle/>
        <a:p>
          <a:endParaRPr lang="ru-RU"/>
        </a:p>
      </dgm:t>
    </dgm:pt>
    <dgm:pt modelId="{A2F46CD3-8766-43B1-9889-6E128B098169}" type="pres">
      <dgm:prSet presAssocID="{1BED04CB-2AB2-48A8-AB18-923123B69BFA}" presName="connTx" presStyleLbl="parChTrans1D3" presStyleIdx="0" presStyleCnt="2"/>
      <dgm:spPr/>
      <dgm:t>
        <a:bodyPr/>
        <a:lstStyle/>
        <a:p>
          <a:endParaRPr lang="ru-RU"/>
        </a:p>
      </dgm:t>
    </dgm:pt>
    <dgm:pt modelId="{8F75640E-4716-47F1-B0AB-B1D0ABC4C139}" type="pres">
      <dgm:prSet presAssocID="{36EA0549-D25A-4D21-A70A-32A7230AB4D4}" presName="root2" presStyleCnt="0"/>
      <dgm:spPr/>
    </dgm:pt>
    <dgm:pt modelId="{E77B1B92-BEDF-4E30-AB02-EB371A0C82DC}" type="pres">
      <dgm:prSet presAssocID="{36EA0549-D25A-4D21-A70A-32A7230AB4D4}" presName="LevelTwoTextNode" presStyleLbl="node3" presStyleIdx="0" presStyleCnt="2" custScaleX="154599" custScaleY="201299">
        <dgm:presLayoutVars>
          <dgm:chPref val="3"/>
        </dgm:presLayoutVars>
      </dgm:prSet>
      <dgm:spPr/>
      <dgm:t>
        <a:bodyPr/>
        <a:lstStyle/>
        <a:p>
          <a:endParaRPr lang="ru-RU"/>
        </a:p>
      </dgm:t>
    </dgm:pt>
    <dgm:pt modelId="{82843733-B4BC-414D-B924-F265683A22D9}" type="pres">
      <dgm:prSet presAssocID="{36EA0549-D25A-4D21-A70A-32A7230AB4D4}" presName="level3hierChild" presStyleCnt="0"/>
      <dgm:spPr/>
    </dgm:pt>
    <dgm:pt modelId="{19804711-7733-4E3C-961D-85E9A5A0E5CA}" type="pres">
      <dgm:prSet presAssocID="{5EF84598-5B64-470A-B78E-62A5837FE436}" presName="conn2-1" presStyleLbl="parChTrans1D3" presStyleIdx="1" presStyleCnt="2"/>
      <dgm:spPr/>
      <dgm:t>
        <a:bodyPr/>
        <a:lstStyle/>
        <a:p>
          <a:endParaRPr lang="ru-RU"/>
        </a:p>
      </dgm:t>
    </dgm:pt>
    <dgm:pt modelId="{D164A39A-5460-4192-B393-4458DF4109B1}" type="pres">
      <dgm:prSet presAssocID="{5EF84598-5B64-470A-B78E-62A5837FE436}" presName="connTx" presStyleLbl="parChTrans1D3" presStyleIdx="1" presStyleCnt="2"/>
      <dgm:spPr/>
      <dgm:t>
        <a:bodyPr/>
        <a:lstStyle/>
        <a:p>
          <a:endParaRPr lang="ru-RU"/>
        </a:p>
      </dgm:t>
    </dgm:pt>
    <dgm:pt modelId="{676117D7-0C5D-4181-BFEF-1EB74FBB8067}" type="pres">
      <dgm:prSet presAssocID="{C707D940-C0FE-4784-8206-5959BCAA85D7}" presName="root2" presStyleCnt="0"/>
      <dgm:spPr/>
    </dgm:pt>
    <dgm:pt modelId="{8B068327-AD0A-4373-8BE5-80BD9431DD5D}" type="pres">
      <dgm:prSet presAssocID="{C707D940-C0FE-4784-8206-5959BCAA85D7}" presName="LevelTwoTextNode" presStyleLbl="node3" presStyleIdx="1" presStyleCnt="2" custScaleX="167578" custScaleY="455262">
        <dgm:presLayoutVars>
          <dgm:chPref val="3"/>
        </dgm:presLayoutVars>
      </dgm:prSet>
      <dgm:spPr/>
      <dgm:t>
        <a:bodyPr/>
        <a:lstStyle/>
        <a:p>
          <a:endParaRPr lang="ru-RU"/>
        </a:p>
      </dgm:t>
    </dgm:pt>
    <dgm:pt modelId="{FF1B4F5F-A4CE-45AF-804A-C4777632544A}" type="pres">
      <dgm:prSet presAssocID="{C707D940-C0FE-4784-8206-5959BCAA85D7}" presName="level3hierChild" presStyleCnt="0"/>
      <dgm:spPr/>
    </dgm:pt>
    <dgm:pt modelId="{623CC604-580E-431A-8B2B-A6D2E2A4EAE6}" type="pres">
      <dgm:prSet presAssocID="{734A101E-CE03-4F58-9AD8-0661085065B8}" presName="conn2-1" presStyleLbl="parChTrans1D2" presStyleIdx="1" presStyleCnt="2"/>
      <dgm:spPr/>
      <dgm:t>
        <a:bodyPr/>
        <a:lstStyle/>
        <a:p>
          <a:endParaRPr lang="ru-RU"/>
        </a:p>
      </dgm:t>
    </dgm:pt>
    <dgm:pt modelId="{4C32F33F-1B27-42F7-9DF6-B1537D039FB2}" type="pres">
      <dgm:prSet presAssocID="{734A101E-CE03-4F58-9AD8-0661085065B8}" presName="connTx" presStyleLbl="parChTrans1D2" presStyleIdx="1" presStyleCnt="2"/>
      <dgm:spPr/>
      <dgm:t>
        <a:bodyPr/>
        <a:lstStyle/>
        <a:p>
          <a:endParaRPr lang="ru-RU"/>
        </a:p>
      </dgm:t>
    </dgm:pt>
    <dgm:pt modelId="{4C7AC4E4-0B31-42F3-A4B7-74EFEC43E49D}" type="pres">
      <dgm:prSet presAssocID="{E2875B0D-C9AA-43B7-B800-11C1A4CD4F8C}" presName="root2" presStyleCnt="0"/>
      <dgm:spPr/>
    </dgm:pt>
    <dgm:pt modelId="{D3744885-FE75-42A2-811E-36BF498D6258}" type="pres">
      <dgm:prSet presAssocID="{E2875B0D-C9AA-43B7-B800-11C1A4CD4F8C}" presName="LevelTwoTextNode" presStyleLbl="node2" presStyleIdx="1" presStyleCnt="2" custScaleX="143313" custScaleY="235486">
        <dgm:presLayoutVars>
          <dgm:chPref val="3"/>
        </dgm:presLayoutVars>
      </dgm:prSet>
      <dgm:spPr/>
      <dgm:t>
        <a:bodyPr/>
        <a:lstStyle/>
        <a:p>
          <a:endParaRPr lang="ru-RU"/>
        </a:p>
      </dgm:t>
    </dgm:pt>
    <dgm:pt modelId="{48B606D4-E3EB-4B40-9571-482941E65464}" type="pres">
      <dgm:prSet presAssocID="{E2875B0D-C9AA-43B7-B800-11C1A4CD4F8C}" presName="level3hierChild" presStyleCnt="0"/>
      <dgm:spPr/>
    </dgm:pt>
  </dgm:ptLst>
  <dgm:cxnLst>
    <dgm:cxn modelId="{5133B146-3041-4C4E-B05D-FAF6953B61B0}" type="presOf" srcId="{734A101E-CE03-4F58-9AD8-0661085065B8}" destId="{623CC604-580E-431A-8B2B-A6D2E2A4EAE6}" srcOrd="0" destOrd="0" presId="urn:microsoft.com/office/officeart/2005/8/layout/hierarchy2"/>
    <dgm:cxn modelId="{DAE3225B-1F9D-4D41-BAEB-A039CABF06A3}" type="presOf" srcId="{05EE97C0-DB29-45DF-8F31-5F133AAAA621}" destId="{30DA0D04-6E80-417D-8102-708FB272CA7E}" srcOrd="0" destOrd="0" presId="urn:microsoft.com/office/officeart/2005/8/layout/hierarchy2"/>
    <dgm:cxn modelId="{E1F0C67E-AAC9-4837-805A-20955FAAA75C}" type="presOf" srcId="{734A101E-CE03-4F58-9AD8-0661085065B8}" destId="{4C32F33F-1B27-42F7-9DF6-B1537D039FB2}" srcOrd="1" destOrd="0" presId="urn:microsoft.com/office/officeart/2005/8/layout/hierarchy2"/>
    <dgm:cxn modelId="{B28C0FD8-FC4E-4E26-8199-1892B721FC47}" type="presOf" srcId="{801BDFCB-1AB0-4CC6-8BC7-1C89ECE5F497}" destId="{65DD2291-FADA-42BA-8997-D1F1AAF4065F}" srcOrd="1" destOrd="0" presId="urn:microsoft.com/office/officeart/2005/8/layout/hierarchy2"/>
    <dgm:cxn modelId="{A3A42254-8893-4FC7-A4E3-8A39BA2F5CF7}" type="presOf" srcId="{2ECA2583-32C5-496A-85A2-056686EE46BF}" destId="{4A4F6EAD-9C0A-4226-9494-A4EAD1A90BAD}" srcOrd="0" destOrd="0" presId="urn:microsoft.com/office/officeart/2005/8/layout/hierarchy2"/>
    <dgm:cxn modelId="{CCAB632A-E5B6-4459-8093-3837F48E8194}" srcId="{2ECA2583-32C5-496A-85A2-056686EE46BF}" destId="{36EA0549-D25A-4D21-A70A-32A7230AB4D4}" srcOrd="0" destOrd="0" parTransId="{1BED04CB-2AB2-48A8-AB18-923123B69BFA}" sibTransId="{B8BEB100-252F-48A0-8942-119ADEEE364E}"/>
    <dgm:cxn modelId="{6293C3AD-8115-4A0F-A9B7-FAD3CFCC7DC8}" type="presOf" srcId="{1BED04CB-2AB2-48A8-AB18-923123B69BFA}" destId="{9ED765B1-1738-4345-8C10-B94866793434}" srcOrd="0" destOrd="0" presId="urn:microsoft.com/office/officeart/2005/8/layout/hierarchy2"/>
    <dgm:cxn modelId="{410A9671-0C62-4CD4-A0E6-4858A56A0992}" srcId="{2ECA2583-32C5-496A-85A2-056686EE46BF}" destId="{C707D940-C0FE-4784-8206-5959BCAA85D7}" srcOrd="1" destOrd="0" parTransId="{5EF84598-5B64-470A-B78E-62A5837FE436}" sibTransId="{9BF13C45-D947-490A-B9D7-50E46BBD9BBD}"/>
    <dgm:cxn modelId="{4C12BDD1-375D-41CC-8BEB-B8F05B87860A}" type="presOf" srcId="{1BED04CB-2AB2-48A8-AB18-923123B69BFA}" destId="{A2F46CD3-8766-43B1-9889-6E128B098169}" srcOrd="1" destOrd="0" presId="urn:microsoft.com/office/officeart/2005/8/layout/hierarchy2"/>
    <dgm:cxn modelId="{659084B3-3FA4-4D28-B521-282247107AB4}" type="presOf" srcId="{E2875B0D-C9AA-43B7-B800-11C1A4CD4F8C}" destId="{D3744885-FE75-42A2-811E-36BF498D6258}" srcOrd="0" destOrd="0" presId="urn:microsoft.com/office/officeart/2005/8/layout/hierarchy2"/>
    <dgm:cxn modelId="{BC25C05A-6C32-45CB-B8E7-FADD76329CE5}" type="presOf" srcId="{C707D940-C0FE-4784-8206-5959BCAA85D7}" destId="{8B068327-AD0A-4373-8BE5-80BD9431DD5D}" srcOrd="0" destOrd="0" presId="urn:microsoft.com/office/officeart/2005/8/layout/hierarchy2"/>
    <dgm:cxn modelId="{12AC4100-9AAB-45E5-9A72-0C72BA519BDB}" type="presOf" srcId="{801BDFCB-1AB0-4CC6-8BC7-1C89ECE5F497}" destId="{B6E00790-694B-43E4-9F3C-ABAFF900B025}" srcOrd="0" destOrd="0" presId="urn:microsoft.com/office/officeart/2005/8/layout/hierarchy2"/>
    <dgm:cxn modelId="{4D6CAA27-799C-4953-B62E-B4609597A83C}" srcId="{05EE97C0-DB29-45DF-8F31-5F133AAAA621}" destId="{E2875B0D-C9AA-43B7-B800-11C1A4CD4F8C}" srcOrd="1" destOrd="0" parTransId="{734A101E-CE03-4F58-9AD8-0661085065B8}" sibTransId="{D2B153C6-346B-4DFD-A9D5-2352C329CEC2}"/>
    <dgm:cxn modelId="{7156EC4A-3651-46B0-A6CB-11FF7DA002F1}" type="presOf" srcId="{312F8E83-6006-4CB8-A74E-0C5254D8CAAC}" destId="{A37EB77B-35FD-424C-B9EE-488F648C6B5E}" srcOrd="0" destOrd="0" presId="urn:microsoft.com/office/officeart/2005/8/layout/hierarchy2"/>
    <dgm:cxn modelId="{F33B5740-DEE9-4143-8754-DFA1156BE0EE}" type="presOf" srcId="{5EF84598-5B64-470A-B78E-62A5837FE436}" destId="{D164A39A-5460-4192-B393-4458DF4109B1}" srcOrd="1" destOrd="0" presId="urn:microsoft.com/office/officeart/2005/8/layout/hierarchy2"/>
    <dgm:cxn modelId="{16B5CE71-5AB2-4FD7-A506-BDE7D8035F90}" srcId="{312F8E83-6006-4CB8-A74E-0C5254D8CAAC}" destId="{05EE97C0-DB29-45DF-8F31-5F133AAAA621}" srcOrd="0" destOrd="0" parTransId="{007D6F43-C7A3-4B64-9205-A388FACEE273}" sibTransId="{ADC8B14D-BD72-4F26-ABDE-740BDA184399}"/>
    <dgm:cxn modelId="{80048A20-BDB2-42AC-9E76-E011C82DDD8A}" type="presOf" srcId="{36EA0549-D25A-4D21-A70A-32A7230AB4D4}" destId="{E77B1B92-BEDF-4E30-AB02-EB371A0C82DC}" srcOrd="0" destOrd="0" presId="urn:microsoft.com/office/officeart/2005/8/layout/hierarchy2"/>
    <dgm:cxn modelId="{6085F751-9A8C-4566-899E-5B4E49CC4C34}" srcId="{05EE97C0-DB29-45DF-8F31-5F133AAAA621}" destId="{2ECA2583-32C5-496A-85A2-056686EE46BF}" srcOrd="0" destOrd="0" parTransId="{801BDFCB-1AB0-4CC6-8BC7-1C89ECE5F497}" sibTransId="{21F190E5-12BE-4B26-967B-E61D35D3C467}"/>
    <dgm:cxn modelId="{DF60CAD4-37E4-4E0D-8344-1634DFE626EE}" type="presOf" srcId="{5EF84598-5B64-470A-B78E-62A5837FE436}" destId="{19804711-7733-4E3C-961D-85E9A5A0E5CA}" srcOrd="0" destOrd="0" presId="urn:microsoft.com/office/officeart/2005/8/layout/hierarchy2"/>
    <dgm:cxn modelId="{4AEE617A-C1FE-44B8-82A4-8D8D90738CC9}" type="presParOf" srcId="{A37EB77B-35FD-424C-B9EE-488F648C6B5E}" destId="{A92BC20B-1024-4F30-BFB8-EB22F0FEE588}" srcOrd="0" destOrd="0" presId="urn:microsoft.com/office/officeart/2005/8/layout/hierarchy2"/>
    <dgm:cxn modelId="{F3D38095-A9C5-44DF-8729-028849567AEF}" type="presParOf" srcId="{A92BC20B-1024-4F30-BFB8-EB22F0FEE588}" destId="{30DA0D04-6E80-417D-8102-708FB272CA7E}" srcOrd="0" destOrd="0" presId="urn:microsoft.com/office/officeart/2005/8/layout/hierarchy2"/>
    <dgm:cxn modelId="{5F13C2EB-DEAE-4296-B320-B7DD02F51320}" type="presParOf" srcId="{A92BC20B-1024-4F30-BFB8-EB22F0FEE588}" destId="{E9AB164A-C27C-47DC-AA59-DCED3595451C}" srcOrd="1" destOrd="0" presId="urn:microsoft.com/office/officeart/2005/8/layout/hierarchy2"/>
    <dgm:cxn modelId="{79C314D8-3326-434B-A521-177595E7B645}" type="presParOf" srcId="{E9AB164A-C27C-47DC-AA59-DCED3595451C}" destId="{B6E00790-694B-43E4-9F3C-ABAFF900B025}" srcOrd="0" destOrd="0" presId="urn:microsoft.com/office/officeart/2005/8/layout/hierarchy2"/>
    <dgm:cxn modelId="{12AE9C88-D834-4F65-BB6C-B4600EAB1F06}" type="presParOf" srcId="{B6E00790-694B-43E4-9F3C-ABAFF900B025}" destId="{65DD2291-FADA-42BA-8997-D1F1AAF4065F}" srcOrd="0" destOrd="0" presId="urn:microsoft.com/office/officeart/2005/8/layout/hierarchy2"/>
    <dgm:cxn modelId="{A73EFA6D-6813-4EAD-B872-F85B9CB9D4F1}" type="presParOf" srcId="{E9AB164A-C27C-47DC-AA59-DCED3595451C}" destId="{8A726E0A-4DF4-4F23-8D94-E301A756276F}" srcOrd="1" destOrd="0" presId="urn:microsoft.com/office/officeart/2005/8/layout/hierarchy2"/>
    <dgm:cxn modelId="{982585E5-969A-4E0B-A88A-00CFF8F1A6DF}" type="presParOf" srcId="{8A726E0A-4DF4-4F23-8D94-E301A756276F}" destId="{4A4F6EAD-9C0A-4226-9494-A4EAD1A90BAD}" srcOrd="0" destOrd="0" presId="urn:microsoft.com/office/officeart/2005/8/layout/hierarchy2"/>
    <dgm:cxn modelId="{30DF1230-B673-4E86-A029-B2909158B9A6}" type="presParOf" srcId="{8A726E0A-4DF4-4F23-8D94-E301A756276F}" destId="{430B69CF-6C5A-4F9D-8060-96BDD1EB6C4A}" srcOrd="1" destOrd="0" presId="urn:microsoft.com/office/officeart/2005/8/layout/hierarchy2"/>
    <dgm:cxn modelId="{3792F890-6702-4245-A27F-A8585F2083CB}" type="presParOf" srcId="{430B69CF-6C5A-4F9D-8060-96BDD1EB6C4A}" destId="{9ED765B1-1738-4345-8C10-B94866793434}" srcOrd="0" destOrd="0" presId="urn:microsoft.com/office/officeart/2005/8/layout/hierarchy2"/>
    <dgm:cxn modelId="{9A686810-CAD3-4942-A308-F50E2D5EFC50}" type="presParOf" srcId="{9ED765B1-1738-4345-8C10-B94866793434}" destId="{A2F46CD3-8766-43B1-9889-6E128B098169}" srcOrd="0" destOrd="0" presId="urn:microsoft.com/office/officeart/2005/8/layout/hierarchy2"/>
    <dgm:cxn modelId="{26D89508-96A7-4F23-9A00-166F847814F5}" type="presParOf" srcId="{430B69CF-6C5A-4F9D-8060-96BDD1EB6C4A}" destId="{8F75640E-4716-47F1-B0AB-B1D0ABC4C139}" srcOrd="1" destOrd="0" presId="urn:microsoft.com/office/officeart/2005/8/layout/hierarchy2"/>
    <dgm:cxn modelId="{21FB49B0-0978-43BA-8D29-8D3FDA5910F1}" type="presParOf" srcId="{8F75640E-4716-47F1-B0AB-B1D0ABC4C139}" destId="{E77B1B92-BEDF-4E30-AB02-EB371A0C82DC}" srcOrd="0" destOrd="0" presId="urn:microsoft.com/office/officeart/2005/8/layout/hierarchy2"/>
    <dgm:cxn modelId="{205EDA15-BB8C-4150-9182-2BF6B5C0F980}" type="presParOf" srcId="{8F75640E-4716-47F1-B0AB-B1D0ABC4C139}" destId="{82843733-B4BC-414D-B924-F265683A22D9}" srcOrd="1" destOrd="0" presId="urn:microsoft.com/office/officeart/2005/8/layout/hierarchy2"/>
    <dgm:cxn modelId="{238D362A-E784-4325-AC65-631FEA6E18B7}" type="presParOf" srcId="{430B69CF-6C5A-4F9D-8060-96BDD1EB6C4A}" destId="{19804711-7733-4E3C-961D-85E9A5A0E5CA}" srcOrd="2" destOrd="0" presId="urn:microsoft.com/office/officeart/2005/8/layout/hierarchy2"/>
    <dgm:cxn modelId="{F8E534AB-1AA9-480C-8201-3359C0549F6F}" type="presParOf" srcId="{19804711-7733-4E3C-961D-85E9A5A0E5CA}" destId="{D164A39A-5460-4192-B393-4458DF4109B1}" srcOrd="0" destOrd="0" presId="urn:microsoft.com/office/officeart/2005/8/layout/hierarchy2"/>
    <dgm:cxn modelId="{0306275E-A71A-41AF-A817-BB7493732566}" type="presParOf" srcId="{430B69CF-6C5A-4F9D-8060-96BDD1EB6C4A}" destId="{676117D7-0C5D-4181-BFEF-1EB74FBB8067}" srcOrd="3" destOrd="0" presId="urn:microsoft.com/office/officeart/2005/8/layout/hierarchy2"/>
    <dgm:cxn modelId="{AFA67503-7689-41F2-B643-36B61A40AF1A}" type="presParOf" srcId="{676117D7-0C5D-4181-BFEF-1EB74FBB8067}" destId="{8B068327-AD0A-4373-8BE5-80BD9431DD5D}" srcOrd="0" destOrd="0" presId="urn:microsoft.com/office/officeart/2005/8/layout/hierarchy2"/>
    <dgm:cxn modelId="{9B677390-4DB2-4890-B4F7-7C9943554341}" type="presParOf" srcId="{676117D7-0C5D-4181-BFEF-1EB74FBB8067}" destId="{FF1B4F5F-A4CE-45AF-804A-C4777632544A}" srcOrd="1" destOrd="0" presId="urn:microsoft.com/office/officeart/2005/8/layout/hierarchy2"/>
    <dgm:cxn modelId="{3EB7E043-A238-4BC8-8C95-4B951DB3A54F}" type="presParOf" srcId="{E9AB164A-C27C-47DC-AA59-DCED3595451C}" destId="{623CC604-580E-431A-8B2B-A6D2E2A4EAE6}" srcOrd="2" destOrd="0" presId="urn:microsoft.com/office/officeart/2005/8/layout/hierarchy2"/>
    <dgm:cxn modelId="{5D278500-36BD-44A5-8317-AE19A3CD7E35}" type="presParOf" srcId="{623CC604-580E-431A-8B2B-A6D2E2A4EAE6}" destId="{4C32F33F-1B27-42F7-9DF6-B1537D039FB2}" srcOrd="0" destOrd="0" presId="urn:microsoft.com/office/officeart/2005/8/layout/hierarchy2"/>
    <dgm:cxn modelId="{45F629D4-A183-4334-9B3A-F8B43F4B40DA}" type="presParOf" srcId="{E9AB164A-C27C-47DC-AA59-DCED3595451C}" destId="{4C7AC4E4-0B31-42F3-A4B7-74EFEC43E49D}" srcOrd="3" destOrd="0" presId="urn:microsoft.com/office/officeart/2005/8/layout/hierarchy2"/>
    <dgm:cxn modelId="{9C0BE938-77AA-4D85-AB04-A84F4152EFCC}" type="presParOf" srcId="{4C7AC4E4-0B31-42F3-A4B7-74EFEC43E49D}" destId="{D3744885-FE75-42A2-811E-36BF498D6258}" srcOrd="0" destOrd="0" presId="urn:microsoft.com/office/officeart/2005/8/layout/hierarchy2"/>
    <dgm:cxn modelId="{5EA22FF6-B39D-4481-B3F8-8538ED3B92DE}" type="presParOf" srcId="{4C7AC4E4-0B31-42F3-A4B7-74EFEC43E49D}" destId="{48B606D4-E3EB-4B40-9571-482941E6546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086988-1AD3-45D5-9748-1C43B947C89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CE6559B3-E772-497C-BC47-9745DCCC037C}">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t>Остаток от 10% </a:t>
          </a:r>
          <a:endParaRPr lang="ru-RU" dirty="0"/>
        </a:p>
      </dgm:t>
    </dgm:pt>
    <dgm:pt modelId="{DAD58E7C-AE82-4008-92CA-9355063418E1}" type="parTrans" cxnId="{1C557675-5A7A-4C73-AB42-DDDD159991D6}">
      <dgm:prSet/>
      <dgm:spPr/>
      <dgm:t>
        <a:bodyPr/>
        <a:lstStyle/>
        <a:p>
          <a:endParaRPr lang="ru-RU"/>
        </a:p>
      </dgm:t>
    </dgm:pt>
    <dgm:pt modelId="{6BCD1D34-7ABE-4D12-AD86-F24D62C12234}" type="sibTrans" cxnId="{1C557675-5A7A-4C73-AB42-DDDD159991D6}">
      <dgm:prSet/>
      <dgm:spPr/>
      <dgm:t>
        <a:bodyPr/>
        <a:lstStyle/>
        <a:p>
          <a:endParaRPr lang="ru-RU"/>
        </a:p>
      </dgm:t>
    </dgm:pt>
    <dgm:pt modelId="{B88505B6-8E3D-4B81-A06E-5C218536C06B}">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t>Если отсутствуют иные общие обязательства супругов, не связанные с залогом: делятся по ½: </a:t>
          </a:r>
        </a:p>
        <a:p>
          <a:r>
            <a:rPr lang="ru-RU" dirty="0" smtClean="0"/>
            <a:t>1. </a:t>
          </a:r>
          <a:r>
            <a:rPr lang="ru-RU" b="1" dirty="0" smtClean="0"/>
            <a:t>½ половина должника </a:t>
          </a:r>
          <a:r>
            <a:rPr lang="ru-RU" dirty="0" smtClean="0"/>
            <a:t>– на погашение иных текущих расходов, не связанных с реализацией заложенного имущества, оставшиеся после этого средства – залоговому кредитору</a:t>
          </a:r>
        </a:p>
        <a:p>
          <a:r>
            <a:rPr lang="ru-RU" dirty="0" smtClean="0"/>
            <a:t>2. </a:t>
          </a:r>
          <a:r>
            <a:rPr lang="ru-RU" b="1" dirty="0" smtClean="0"/>
            <a:t>½ половина супруги должника </a:t>
          </a:r>
          <a:r>
            <a:rPr lang="ru-RU" dirty="0" smtClean="0"/>
            <a:t>– направляется залоговому кредитору (если долг не погашен), если долг перед залоговым кредитором погашен – направляются супруге</a:t>
          </a:r>
        </a:p>
        <a:p>
          <a:endParaRPr lang="ru-RU" dirty="0"/>
        </a:p>
      </dgm:t>
    </dgm:pt>
    <dgm:pt modelId="{B1322A42-F57F-4191-8923-899EBAAB0D07}" type="parTrans" cxnId="{B6F95B86-B0CD-4D6A-9E6B-1CC2D2628FFB}">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464E01CD-A896-4399-B25C-8FFB8C721E10}" type="sibTrans" cxnId="{B6F95B86-B0CD-4D6A-9E6B-1CC2D2628FFB}">
      <dgm:prSet/>
      <dgm:spPr/>
      <dgm:t>
        <a:bodyPr/>
        <a:lstStyle/>
        <a:p>
          <a:endParaRPr lang="ru-RU"/>
        </a:p>
      </dgm:t>
    </dgm:pt>
    <dgm:pt modelId="{CF97DF04-E667-4B23-8050-5AB3C1BDC7DD}">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t>Если в РТК имеются иные общие долги супругов или имеются общие текущие обязательства (коммунальные расходы по содержанию общего залогового имущества), то выплаты в пользу супруги не производятся до погашения данных обязательств</a:t>
          </a:r>
          <a:endParaRPr lang="ru-RU" dirty="0"/>
        </a:p>
      </dgm:t>
    </dgm:pt>
    <dgm:pt modelId="{77F1D6BF-54AB-49BA-A7C6-C6AFD0D9AE95}" type="parTrans" cxnId="{91B5B6DA-7AFD-4B70-949C-E783D03B2614}">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D6E9FB5F-8A5D-41F0-A2BE-CC228C7A3A93}" type="sibTrans" cxnId="{91B5B6DA-7AFD-4B70-949C-E783D03B2614}">
      <dgm:prSet/>
      <dgm:spPr/>
      <dgm:t>
        <a:bodyPr/>
        <a:lstStyle/>
        <a:p>
          <a:endParaRPr lang="ru-RU"/>
        </a:p>
      </dgm:t>
    </dgm:pt>
    <dgm:pt modelId="{27E6FC01-4EE4-41F9-9DA0-66BDB8EA0094}" type="pres">
      <dgm:prSet presAssocID="{92086988-1AD3-45D5-9748-1C43B947C895}" presName="Name0" presStyleCnt="0">
        <dgm:presLayoutVars>
          <dgm:chPref val="1"/>
          <dgm:dir/>
          <dgm:animOne val="branch"/>
          <dgm:animLvl val="lvl"/>
          <dgm:resizeHandles val="exact"/>
        </dgm:presLayoutVars>
      </dgm:prSet>
      <dgm:spPr/>
    </dgm:pt>
    <dgm:pt modelId="{ED2FDBB7-F846-4725-9FF4-92F61D686F71}" type="pres">
      <dgm:prSet presAssocID="{CE6559B3-E772-497C-BC47-9745DCCC037C}" presName="root1" presStyleCnt="0"/>
      <dgm:spPr/>
    </dgm:pt>
    <dgm:pt modelId="{88FF44AC-4317-4361-8612-74BBDAEF559F}" type="pres">
      <dgm:prSet presAssocID="{CE6559B3-E772-497C-BC47-9745DCCC037C}" presName="LevelOneTextNode" presStyleLbl="node0" presStyleIdx="0" presStyleCnt="1">
        <dgm:presLayoutVars>
          <dgm:chPref val="3"/>
        </dgm:presLayoutVars>
      </dgm:prSet>
      <dgm:spPr/>
    </dgm:pt>
    <dgm:pt modelId="{ADE02DF7-25BB-4FB2-8E03-FC03DCD37E4E}" type="pres">
      <dgm:prSet presAssocID="{CE6559B3-E772-497C-BC47-9745DCCC037C}" presName="level2hierChild" presStyleCnt="0"/>
      <dgm:spPr/>
    </dgm:pt>
    <dgm:pt modelId="{40F8A6CF-967D-4889-8B6A-81D74D43F1A3}" type="pres">
      <dgm:prSet presAssocID="{B1322A42-F57F-4191-8923-899EBAAB0D07}" presName="conn2-1" presStyleLbl="parChTrans1D2" presStyleIdx="0" presStyleCnt="2"/>
      <dgm:spPr/>
    </dgm:pt>
    <dgm:pt modelId="{DF4EB01C-2808-4A0D-BB3D-38F82E92B1B6}" type="pres">
      <dgm:prSet presAssocID="{B1322A42-F57F-4191-8923-899EBAAB0D07}" presName="connTx" presStyleLbl="parChTrans1D2" presStyleIdx="0" presStyleCnt="2"/>
      <dgm:spPr/>
    </dgm:pt>
    <dgm:pt modelId="{566221DD-6B7D-4AEC-A3B0-B5A02EA4D7E6}" type="pres">
      <dgm:prSet presAssocID="{B88505B6-8E3D-4B81-A06E-5C218536C06B}" presName="root2" presStyleCnt="0"/>
      <dgm:spPr/>
    </dgm:pt>
    <dgm:pt modelId="{2470AAF3-13AE-4093-B66A-2CB0503C43F4}" type="pres">
      <dgm:prSet presAssocID="{B88505B6-8E3D-4B81-A06E-5C218536C06B}" presName="LevelTwoTextNode" presStyleLbl="node2" presStyleIdx="0" presStyleCnt="2" custScaleX="533514" custScaleY="787344">
        <dgm:presLayoutVars>
          <dgm:chPref val="3"/>
        </dgm:presLayoutVars>
      </dgm:prSet>
      <dgm:spPr/>
      <dgm:t>
        <a:bodyPr/>
        <a:lstStyle/>
        <a:p>
          <a:endParaRPr lang="ru-RU"/>
        </a:p>
      </dgm:t>
    </dgm:pt>
    <dgm:pt modelId="{DB676314-4DDD-4C8E-A4FF-D8EDE0501723}" type="pres">
      <dgm:prSet presAssocID="{B88505B6-8E3D-4B81-A06E-5C218536C06B}" presName="level3hierChild" presStyleCnt="0"/>
      <dgm:spPr/>
    </dgm:pt>
    <dgm:pt modelId="{42838010-407A-4F2F-BAB0-0E2D77D49E9B}" type="pres">
      <dgm:prSet presAssocID="{77F1D6BF-54AB-49BA-A7C6-C6AFD0D9AE95}" presName="conn2-1" presStyleLbl="parChTrans1D2" presStyleIdx="1" presStyleCnt="2"/>
      <dgm:spPr/>
    </dgm:pt>
    <dgm:pt modelId="{F5F8F4EE-4C97-48EC-9E1F-861EA2BD8AEF}" type="pres">
      <dgm:prSet presAssocID="{77F1D6BF-54AB-49BA-A7C6-C6AFD0D9AE95}" presName="connTx" presStyleLbl="parChTrans1D2" presStyleIdx="1" presStyleCnt="2"/>
      <dgm:spPr/>
    </dgm:pt>
    <dgm:pt modelId="{3A12BB51-F7D4-412D-A63B-46C640C5F032}" type="pres">
      <dgm:prSet presAssocID="{CF97DF04-E667-4B23-8050-5AB3C1BDC7DD}" presName="root2" presStyleCnt="0"/>
      <dgm:spPr/>
    </dgm:pt>
    <dgm:pt modelId="{A0E2EFF2-C108-4CFA-977C-2A76EE99CC2A}" type="pres">
      <dgm:prSet presAssocID="{CF97DF04-E667-4B23-8050-5AB3C1BDC7DD}" presName="LevelTwoTextNode" presStyleLbl="node2" presStyleIdx="1" presStyleCnt="2" custScaleX="506710" custScaleY="539943">
        <dgm:presLayoutVars>
          <dgm:chPref val="3"/>
        </dgm:presLayoutVars>
      </dgm:prSet>
      <dgm:spPr/>
      <dgm:t>
        <a:bodyPr/>
        <a:lstStyle/>
        <a:p>
          <a:endParaRPr lang="ru-RU"/>
        </a:p>
      </dgm:t>
    </dgm:pt>
    <dgm:pt modelId="{89FC6091-DB18-4B06-86D3-BFF4A0087426}" type="pres">
      <dgm:prSet presAssocID="{CF97DF04-E667-4B23-8050-5AB3C1BDC7DD}" presName="level3hierChild" presStyleCnt="0"/>
      <dgm:spPr/>
    </dgm:pt>
  </dgm:ptLst>
  <dgm:cxnLst>
    <dgm:cxn modelId="{B6F95B86-B0CD-4D6A-9E6B-1CC2D2628FFB}" srcId="{CE6559B3-E772-497C-BC47-9745DCCC037C}" destId="{B88505B6-8E3D-4B81-A06E-5C218536C06B}" srcOrd="0" destOrd="0" parTransId="{B1322A42-F57F-4191-8923-899EBAAB0D07}" sibTransId="{464E01CD-A896-4399-B25C-8FFB8C721E10}"/>
    <dgm:cxn modelId="{E703CFAF-514E-4F5E-9C42-3207A33BE3A2}" type="presOf" srcId="{77F1D6BF-54AB-49BA-A7C6-C6AFD0D9AE95}" destId="{42838010-407A-4F2F-BAB0-0E2D77D49E9B}" srcOrd="0" destOrd="0" presId="urn:microsoft.com/office/officeart/2008/layout/HorizontalMultiLevelHierarchy"/>
    <dgm:cxn modelId="{7F052CE6-32E0-42DD-B641-9CA7266BBC45}" type="presOf" srcId="{B88505B6-8E3D-4B81-A06E-5C218536C06B}" destId="{2470AAF3-13AE-4093-B66A-2CB0503C43F4}" srcOrd="0" destOrd="0" presId="urn:microsoft.com/office/officeart/2008/layout/HorizontalMultiLevelHierarchy"/>
    <dgm:cxn modelId="{57E51B9F-EF0F-44CE-9E41-99B3743504B3}" type="presOf" srcId="{B1322A42-F57F-4191-8923-899EBAAB0D07}" destId="{40F8A6CF-967D-4889-8B6A-81D74D43F1A3}" srcOrd="0" destOrd="0" presId="urn:microsoft.com/office/officeart/2008/layout/HorizontalMultiLevelHierarchy"/>
    <dgm:cxn modelId="{1B2FCCE3-2DB8-4A18-9A07-F740DB2F1B16}" type="presOf" srcId="{CE6559B3-E772-497C-BC47-9745DCCC037C}" destId="{88FF44AC-4317-4361-8612-74BBDAEF559F}" srcOrd="0" destOrd="0" presId="urn:microsoft.com/office/officeart/2008/layout/HorizontalMultiLevelHierarchy"/>
    <dgm:cxn modelId="{91B5B6DA-7AFD-4B70-949C-E783D03B2614}" srcId="{CE6559B3-E772-497C-BC47-9745DCCC037C}" destId="{CF97DF04-E667-4B23-8050-5AB3C1BDC7DD}" srcOrd="1" destOrd="0" parTransId="{77F1D6BF-54AB-49BA-A7C6-C6AFD0D9AE95}" sibTransId="{D6E9FB5F-8A5D-41F0-A2BE-CC228C7A3A93}"/>
    <dgm:cxn modelId="{707B914C-6F8A-44E2-96EE-1ED3161ACCF8}" type="presOf" srcId="{77F1D6BF-54AB-49BA-A7C6-C6AFD0D9AE95}" destId="{F5F8F4EE-4C97-48EC-9E1F-861EA2BD8AEF}" srcOrd="1" destOrd="0" presId="urn:microsoft.com/office/officeart/2008/layout/HorizontalMultiLevelHierarchy"/>
    <dgm:cxn modelId="{1C557675-5A7A-4C73-AB42-DDDD159991D6}" srcId="{92086988-1AD3-45D5-9748-1C43B947C895}" destId="{CE6559B3-E772-497C-BC47-9745DCCC037C}" srcOrd="0" destOrd="0" parTransId="{DAD58E7C-AE82-4008-92CA-9355063418E1}" sibTransId="{6BCD1D34-7ABE-4D12-AD86-F24D62C12234}"/>
    <dgm:cxn modelId="{79A3418C-E4BD-49EF-B9E1-A52CABE564B7}" type="presOf" srcId="{B1322A42-F57F-4191-8923-899EBAAB0D07}" destId="{DF4EB01C-2808-4A0D-BB3D-38F82E92B1B6}" srcOrd="1" destOrd="0" presId="urn:microsoft.com/office/officeart/2008/layout/HorizontalMultiLevelHierarchy"/>
    <dgm:cxn modelId="{9A157949-5DF0-488B-B819-C647B98BF0F7}" type="presOf" srcId="{92086988-1AD3-45D5-9748-1C43B947C895}" destId="{27E6FC01-4EE4-41F9-9DA0-66BDB8EA0094}" srcOrd="0" destOrd="0" presId="urn:microsoft.com/office/officeart/2008/layout/HorizontalMultiLevelHierarchy"/>
    <dgm:cxn modelId="{5916DFAA-D83B-4AA6-96E2-F43E208116CA}" type="presOf" srcId="{CF97DF04-E667-4B23-8050-5AB3C1BDC7DD}" destId="{A0E2EFF2-C108-4CFA-977C-2A76EE99CC2A}" srcOrd="0" destOrd="0" presId="urn:microsoft.com/office/officeart/2008/layout/HorizontalMultiLevelHierarchy"/>
    <dgm:cxn modelId="{8DCE53AC-46B7-4995-BDD3-3B3DC421925E}" type="presParOf" srcId="{27E6FC01-4EE4-41F9-9DA0-66BDB8EA0094}" destId="{ED2FDBB7-F846-4725-9FF4-92F61D686F71}" srcOrd="0" destOrd="0" presId="urn:microsoft.com/office/officeart/2008/layout/HorizontalMultiLevelHierarchy"/>
    <dgm:cxn modelId="{39A79279-3973-4A1B-A788-3CAB567D4555}" type="presParOf" srcId="{ED2FDBB7-F846-4725-9FF4-92F61D686F71}" destId="{88FF44AC-4317-4361-8612-74BBDAEF559F}" srcOrd="0" destOrd="0" presId="urn:microsoft.com/office/officeart/2008/layout/HorizontalMultiLevelHierarchy"/>
    <dgm:cxn modelId="{682C62BC-334F-4B45-AC07-3653AFAB1656}" type="presParOf" srcId="{ED2FDBB7-F846-4725-9FF4-92F61D686F71}" destId="{ADE02DF7-25BB-4FB2-8E03-FC03DCD37E4E}" srcOrd="1" destOrd="0" presId="urn:microsoft.com/office/officeart/2008/layout/HorizontalMultiLevelHierarchy"/>
    <dgm:cxn modelId="{930890ED-B601-4655-A3E4-15136047D7DC}" type="presParOf" srcId="{ADE02DF7-25BB-4FB2-8E03-FC03DCD37E4E}" destId="{40F8A6CF-967D-4889-8B6A-81D74D43F1A3}" srcOrd="0" destOrd="0" presId="urn:microsoft.com/office/officeart/2008/layout/HorizontalMultiLevelHierarchy"/>
    <dgm:cxn modelId="{5EA9F8C5-46F4-41DF-8470-4DC763B5CBAD}" type="presParOf" srcId="{40F8A6CF-967D-4889-8B6A-81D74D43F1A3}" destId="{DF4EB01C-2808-4A0D-BB3D-38F82E92B1B6}" srcOrd="0" destOrd="0" presId="urn:microsoft.com/office/officeart/2008/layout/HorizontalMultiLevelHierarchy"/>
    <dgm:cxn modelId="{F662ECB2-7FB8-4753-92F5-C6CE8711C819}" type="presParOf" srcId="{ADE02DF7-25BB-4FB2-8E03-FC03DCD37E4E}" destId="{566221DD-6B7D-4AEC-A3B0-B5A02EA4D7E6}" srcOrd="1" destOrd="0" presId="urn:microsoft.com/office/officeart/2008/layout/HorizontalMultiLevelHierarchy"/>
    <dgm:cxn modelId="{8A48259B-BAED-4F28-A051-776F1DF8D753}" type="presParOf" srcId="{566221DD-6B7D-4AEC-A3B0-B5A02EA4D7E6}" destId="{2470AAF3-13AE-4093-B66A-2CB0503C43F4}" srcOrd="0" destOrd="0" presId="urn:microsoft.com/office/officeart/2008/layout/HorizontalMultiLevelHierarchy"/>
    <dgm:cxn modelId="{4A7B275C-AD07-4A6A-8A63-2C0844F71319}" type="presParOf" srcId="{566221DD-6B7D-4AEC-A3B0-B5A02EA4D7E6}" destId="{DB676314-4DDD-4C8E-A4FF-D8EDE0501723}" srcOrd="1" destOrd="0" presId="urn:microsoft.com/office/officeart/2008/layout/HorizontalMultiLevelHierarchy"/>
    <dgm:cxn modelId="{88099D6A-999F-44C7-8EC8-D942A43CE038}" type="presParOf" srcId="{ADE02DF7-25BB-4FB2-8E03-FC03DCD37E4E}" destId="{42838010-407A-4F2F-BAB0-0E2D77D49E9B}" srcOrd="2" destOrd="0" presId="urn:microsoft.com/office/officeart/2008/layout/HorizontalMultiLevelHierarchy"/>
    <dgm:cxn modelId="{09621527-683B-4D62-B0E8-66C56A34AE70}" type="presParOf" srcId="{42838010-407A-4F2F-BAB0-0E2D77D49E9B}" destId="{F5F8F4EE-4C97-48EC-9E1F-861EA2BD8AEF}" srcOrd="0" destOrd="0" presId="urn:microsoft.com/office/officeart/2008/layout/HorizontalMultiLevelHierarchy"/>
    <dgm:cxn modelId="{79ACE63C-A563-481A-A665-E1C067DA9D2C}" type="presParOf" srcId="{ADE02DF7-25BB-4FB2-8E03-FC03DCD37E4E}" destId="{3A12BB51-F7D4-412D-A63B-46C640C5F032}" srcOrd="3" destOrd="0" presId="urn:microsoft.com/office/officeart/2008/layout/HorizontalMultiLevelHierarchy"/>
    <dgm:cxn modelId="{7C681594-BE28-410E-A77F-B3C0A96C12CF}" type="presParOf" srcId="{3A12BB51-F7D4-412D-A63B-46C640C5F032}" destId="{A0E2EFF2-C108-4CFA-977C-2A76EE99CC2A}" srcOrd="0" destOrd="0" presId="urn:microsoft.com/office/officeart/2008/layout/HorizontalMultiLevelHierarchy"/>
    <dgm:cxn modelId="{3173606A-8AD6-4C30-89A3-BEFB8448DAB7}" type="presParOf" srcId="{3A12BB51-F7D4-412D-A63B-46C640C5F032}" destId="{89FC6091-DB18-4B06-86D3-BFF4A008742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C11175-C64B-4949-8ADD-79628E12B5D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AC051934-420A-4C50-90A0-887D9342E44C}">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Судебное решение об установлении алиментов</a:t>
          </a:r>
          <a:endParaRPr lang="ru-RU" dirty="0"/>
        </a:p>
      </dgm:t>
    </dgm:pt>
    <dgm:pt modelId="{D72C0A4A-1F63-4E5A-8B1B-185BAC470952}" type="parTrans" cxnId="{E126EE12-EBC8-4D9A-9593-D506266381E2}">
      <dgm:prSet/>
      <dgm:spPr/>
      <dgm:t>
        <a:bodyPr/>
        <a:lstStyle/>
        <a:p>
          <a:endParaRPr lang="ru-RU"/>
        </a:p>
      </dgm:t>
    </dgm:pt>
    <dgm:pt modelId="{0C7EEF3A-976C-434A-BA7B-B077FE3CCE6A}" type="sibTrans" cxnId="{E126EE12-EBC8-4D9A-9593-D506266381E2}">
      <dgm:prSet/>
      <dgm:spPr/>
      <dgm:t>
        <a:bodyPr/>
        <a:lstStyle/>
        <a:p>
          <a:endParaRPr lang="ru-RU"/>
        </a:p>
      </dgm:t>
    </dgm:pt>
    <dgm:pt modelId="{3C56A53B-09E1-4843-AE14-94B5C911E388}">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Обжалуется ФУ или кредиторами в установленном процессуальным законодательством порядке</a:t>
          </a:r>
          <a:endParaRPr lang="ru-RU" dirty="0"/>
        </a:p>
      </dgm:t>
    </dgm:pt>
    <dgm:pt modelId="{654B3600-9732-4F50-81E8-32DDC17A5861}" type="parTrans" cxnId="{CD8161A9-F9E1-4652-950E-C73506DB2BDF}">
      <dgm:prSet/>
      <dgm:spPr/>
      <dgm:t>
        <a:bodyPr/>
        <a:lstStyle/>
        <a:p>
          <a:endParaRPr lang="ru-RU"/>
        </a:p>
      </dgm:t>
    </dgm:pt>
    <dgm:pt modelId="{8AB1FB3A-B009-4304-898B-3013EA1ADC30}" type="sibTrans" cxnId="{CD8161A9-F9E1-4652-950E-C73506DB2BDF}">
      <dgm:prSet/>
      <dgm:spPr/>
      <dgm:t>
        <a:bodyPr/>
        <a:lstStyle/>
        <a:p>
          <a:endParaRPr lang="ru-RU"/>
        </a:p>
      </dgm:t>
    </dgm:pt>
    <dgm:pt modelId="{C94A1E4E-FBF1-4B7F-8AF6-FC0C749EC567}">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Если судебным актом нарушены их права и законные интересы</a:t>
          </a:r>
          <a:endParaRPr lang="ru-RU" dirty="0"/>
        </a:p>
      </dgm:t>
    </dgm:pt>
    <dgm:pt modelId="{73344B5E-E95D-4888-A8D6-5127431C842A}" type="parTrans" cxnId="{50AD257B-6269-4D10-B6F7-A1A9CD5DD2B1}">
      <dgm:prSet/>
      <dgm:spPr/>
      <dgm:t>
        <a:bodyPr/>
        <a:lstStyle/>
        <a:p>
          <a:endParaRPr lang="ru-RU"/>
        </a:p>
      </dgm:t>
    </dgm:pt>
    <dgm:pt modelId="{3AC5C902-D345-4657-ADB3-FE24DFB6F6B1}" type="sibTrans" cxnId="{50AD257B-6269-4D10-B6F7-A1A9CD5DD2B1}">
      <dgm:prSet/>
      <dgm:spPr/>
      <dgm:t>
        <a:bodyPr/>
        <a:lstStyle/>
        <a:p>
          <a:endParaRPr lang="ru-RU"/>
        </a:p>
      </dgm:t>
    </dgm:pt>
    <dgm:pt modelId="{50CC39FF-EFAC-4C94-83F9-EED72CACB5AD}">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Внесудебное соглашение об уплате алиментов</a:t>
          </a:r>
          <a:endParaRPr lang="ru-RU" dirty="0"/>
        </a:p>
      </dgm:t>
    </dgm:pt>
    <dgm:pt modelId="{E47C248A-119D-46E5-BB0B-F43D892450E3}" type="parTrans" cxnId="{7A27608A-80D6-48FA-947E-F9AF19F89842}">
      <dgm:prSet/>
      <dgm:spPr/>
      <dgm:t>
        <a:bodyPr/>
        <a:lstStyle/>
        <a:p>
          <a:endParaRPr lang="ru-RU"/>
        </a:p>
      </dgm:t>
    </dgm:pt>
    <dgm:pt modelId="{41EF1F8A-F3F0-4870-8E33-314A3436AA37}" type="sibTrans" cxnId="{7A27608A-80D6-48FA-947E-F9AF19F89842}">
      <dgm:prSet/>
      <dgm:spPr/>
      <dgm:t>
        <a:bodyPr/>
        <a:lstStyle/>
        <a:p>
          <a:endParaRPr lang="ru-RU"/>
        </a:p>
      </dgm:t>
    </dgm:pt>
    <dgm:pt modelId="{E260C9D3-2B80-4A87-B90C-DA1673F0D260}">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может быть признано недействительным по заявлению ФУ, кредиторов, чьи требования включены в РТК (свыше 10% общего размера задолженности) в рамках дела о несостоятельности  (по основаниям </a:t>
          </a:r>
          <a:r>
            <a:rPr lang="ru-RU" dirty="0" err="1" smtClean="0"/>
            <a:t>ст.ст</a:t>
          </a:r>
          <a:r>
            <a:rPr lang="ru-RU" dirty="0" smtClean="0"/>
            <a:t>. 61.2. Закона о банкротстве, ст. 10 и 168, ст. 170 ГК РФ).</a:t>
          </a:r>
          <a:endParaRPr lang="ru-RU" dirty="0"/>
        </a:p>
      </dgm:t>
    </dgm:pt>
    <dgm:pt modelId="{378AC858-89C6-4E36-865C-83C3F30EB2F9}" type="parTrans" cxnId="{416C7BFA-1997-42BF-8FFB-8D97D2FCB8AD}">
      <dgm:prSet/>
      <dgm:spPr/>
      <dgm:t>
        <a:bodyPr/>
        <a:lstStyle/>
        <a:p>
          <a:endParaRPr lang="ru-RU"/>
        </a:p>
      </dgm:t>
    </dgm:pt>
    <dgm:pt modelId="{7B511D6D-73C2-460D-8A3A-64002747CE69}" type="sibTrans" cxnId="{416C7BFA-1997-42BF-8FFB-8D97D2FCB8AD}">
      <dgm:prSet/>
      <dgm:spPr/>
      <dgm:t>
        <a:bodyPr/>
        <a:lstStyle/>
        <a:p>
          <a:endParaRPr lang="ru-RU"/>
        </a:p>
      </dgm:t>
    </dgm:pt>
    <dgm:pt modelId="{C27205C1-F5E5-4A66-B698-8AF9FEEBF18F}">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Либо в </a:t>
          </a:r>
          <a:r>
            <a:rPr lang="ru-RU" dirty="0" err="1" smtClean="0"/>
            <a:t>общеисковом</a:t>
          </a:r>
          <a:r>
            <a:rPr lang="ru-RU" dirty="0" smtClean="0"/>
            <a:t> порядке по иным основаниям по заявлению ФУ.</a:t>
          </a:r>
          <a:endParaRPr lang="ru-RU" dirty="0"/>
        </a:p>
      </dgm:t>
    </dgm:pt>
    <dgm:pt modelId="{60D8F2E8-8491-41A4-BEBF-CE13545C9075}" type="parTrans" cxnId="{BFFACCD9-3A56-4CC4-96F0-18827F85DA1D}">
      <dgm:prSet/>
      <dgm:spPr/>
      <dgm:t>
        <a:bodyPr/>
        <a:lstStyle/>
        <a:p>
          <a:endParaRPr lang="ru-RU"/>
        </a:p>
      </dgm:t>
    </dgm:pt>
    <dgm:pt modelId="{EFAC8C08-0DF0-4951-99F4-F8FD65AA8D56}" type="sibTrans" cxnId="{BFFACCD9-3A56-4CC4-96F0-18827F85DA1D}">
      <dgm:prSet/>
      <dgm:spPr/>
      <dgm:t>
        <a:bodyPr/>
        <a:lstStyle/>
        <a:p>
          <a:endParaRPr lang="ru-RU"/>
        </a:p>
      </dgm:t>
    </dgm:pt>
    <dgm:pt modelId="{A38E50B9-F6A6-4F05-807D-C4213EF978CB}" type="pres">
      <dgm:prSet presAssocID="{D2C11175-C64B-4949-8ADD-79628E12B5DF}" presName="Name0" presStyleCnt="0">
        <dgm:presLayoutVars>
          <dgm:dir/>
          <dgm:animLvl val="lvl"/>
          <dgm:resizeHandles/>
        </dgm:presLayoutVars>
      </dgm:prSet>
      <dgm:spPr/>
      <dgm:t>
        <a:bodyPr/>
        <a:lstStyle/>
        <a:p>
          <a:endParaRPr lang="ru-RU"/>
        </a:p>
      </dgm:t>
    </dgm:pt>
    <dgm:pt modelId="{BEC2C48D-0406-4A83-B291-38FABA7F921A}" type="pres">
      <dgm:prSet presAssocID="{AC051934-420A-4C50-90A0-887D9342E44C}" presName="linNode" presStyleCnt="0"/>
      <dgm:spPr/>
    </dgm:pt>
    <dgm:pt modelId="{7F373B12-10B7-4743-8A33-AF169D987DA9}" type="pres">
      <dgm:prSet presAssocID="{AC051934-420A-4C50-90A0-887D9342E44C}" presName="parentShp" presStyleLbl="node1" presStyleIdx="0" presStyleCnt="2">
        <dgm:presLayoutVars>
          <dgm:bulletEnabled val="1"/>
        </dgm:presLayoutVars>
      </dgm:prSet>
      <dgm:spPr/>
      <dgm:t>
        <a:bodyPr/>
        <a:lstStyle/>
        <a:p>
          <a:endParaRPr lang="ru-RU"/>
        </a:p>
      </dgm:t>
    </dgm:pt>
    <dgm:pt modelId="{8287317E-ABD4-429E-B3A5-FEB0CBDE5D75}" type="pres">
      <dgm:prSet presAssocID="{AC051934-420A-4C50-90A0-887D9342E44C}" presName="childShp" presStyleLbl="bgAccFollowNode1" presStyleIdx="0" presStyleCnt="2">
        <dgm:presLayoutVars>
          <dgm:bulletEnabled val="1"/>
        </dgm:presLayoutVars>
      </dgm:prSet>
      <dgm:spPr/>
      <dgm:t>
        <a:bodyPr/>
        <a:lstStyle/>
        <a:p>
          <a:endParaRPr lang="ru-RU"/>
        </a:p>
      </dgm:t>
    </dgm:pt>
    <dgm:pt modelId="{24C5BA73-0119-4134-890F-56538CFFE75C}" type="pres">
      <dgm:prSet presAssocID="{0C7EEF3A-976C-434A-BA7B-B077FE3CCE6A}" presName="spacing" presStyleCnt="0"/>
      <dgm:spPr/>
    </dgm:pt>
    <dgm:pt modelId="{40D03F41-FB65-42D6-9D11-5CC8F5FB4AB6}" type="pres">
      <dgm:prSet presAssocID="{50CC39FF-EFAC-4C94-83F9-EED72CACB5AD}" presName="linNode" presStyleCnt="0"/>
      <dgm:spPr/>
    </dgm:pt>
    <dgm:pt modelId="{1C1AE292-652D-40F3-8F32-8208391D2DC4}" type="pres">
      <dgm:prSet presAssocID="{50CC39FF-EFAC-4C94-83F9-EED72CACB5AD}" presName="parentShp" presStyleLbl="node1" presStyleIdx="1" presStyleCnt="2">
        <dgm:presLayoutVars>
          <dgm:bulletEnabled val="1"/>
        </dgm:presLayoutVars>
      </dgm:prSet>
      <dgm:spPr/>
      <dgm:t>
        <a:bodyPr/>
        <a:lstStyle/>
        <a:p>
          <a:endParaRPr lang="ru-RU"/>
        </a:p>
      </dgm:t>
    </dgm:pt>
    <dgm:pt modelId="{91E4DFA0-AE8C-432F-8F2A-738E7B903D93}" type="pres">
      <dgm:prSet presAssocID="{50CC39FF-EFAC-4C94-83F9-EED72CACB5AD}" presName="childShp" presStyleLbl="bgAccFollowNode1" presStyleIdx="1" presStyleCnt="2" custLinFactNeighborX="938" custLinFactNeighborY="663">
        <dgm:presLayoutVars>
          <dgm:bulletEnabled val="1"/>
        </dgm:presLayoutVars>
      </dgm:prSet>
      <dgm:spPr/>
      <dgm:t>
        <a:bodyPr/>
        <a:lstStyle/>
        <a:p>
          <a:endParaRPr lang="ru-RU"/>
        </a:p>
      </dgm:t>
    </dgm:pt>
  </dgm:ptLst>
  <dgm:cxnLst>
    <dgm:cxn modelId="{E126EE12-EBC8-4D9A-9593-D506266381E2}" srcId="{D2C11175-C64B-4949-8ADD-79628E12B5DF}" destId="{AC051934-420A-4C50-90A0-887D9342E44C}" srcOrd="0" destOrd="0" parTransId="{D72C0A4A-1F63-4E5A-8B1B-185BAC470952}" sibTransId="{0C7EEF3A-976C-434A-BA7B-B077FE3CCE6A}"/>
    <dgm:cxn modelId="{416C7BFA-1997-42BF-8FFB-8D97D2FCB8AD}" srcId="{50CC39FF-EFAC-4C94-83F9-EED72CACB5AD}" destId="{E260C9D3-2B80-4A87-B90C-DA1673F0D260}" srcOrd="0" destOrd="0" parTransId="{378AC858-89C6-4E36-865C-83C3F30EB2F9}" sibTransId="{7B511D6D-73C2-460D-8A3A-64002747CE69}"/>
    <dgm:cxn modelId="{8F4916FF-6D2B-4563-8A48-F5CA565CF300}" type="presOf" srcId="{C94A1E4E-FBF1-4B7F-8AF6-FC0C749EC567}" destId="{8287317E-ABD4-429E-B3A5-FEB0CBDE5D75}" srcOrd="0" destOrd="1" presId="urn:microsoft.com/office/officeart/2005/8/layout/vList6"/>
    <dgm:cxn modelId="{D1B90CBD-3684-4E9B-A714-2DCD6A29C238}" type="presOf" srcId="{AC051934-420A-4C50-90A0-887D9342E44C}" destId="{7F373B12-10B7-4743-8A33-AF169D987DA9}" srcOrd="0" destOrd="0" presId="urn:microsoft.com/office/officeart/2005/8/layout/vList6"/>
    <dgm:cxn modelId="{BFFACCD9-3A56-4CC4-96F0-18827F85DA1D}" srcId="{50CC39FF-EFAC-4C94-83F9-EED72CACB5AD}" destId="{C27205C1-F5E5-4A66-B698-8AF9FEEBF18F}" srcOrd="1" destOrd="0" parTransId="{60D8F2E8-8491-41A4-BEBF-CE13545C9075}" sibTransId="{EFAC8C08-0DF0-4951-99F4-F8FD65AA8D56}"/>
    <dgm:cxn modelId="{CD8161A9-F9E1-4652-950E-C73506DB2BDF}" srcId="{AC051934-420A-4C50-90A0-887D9342E44C}" destId="{3C56A53B-09E1-4843-AE14-94B5C911E388}" srcOrd="0" destOrd="0" parTransId="{654B3600-9732-4F50-81E8-32DDC17A5861}" sibTransId="{8AB1FB3A-B009-4304-898B-3013EA1ADC30}"/>
    <dgm:cxn modelId="{84CC7ECC-7A89-4A1B-A929-84F3DE9B580C}" type="presOf" srcId="{3C56A53B-09E1-4843-AE14-94B5C911E388}" destId="{8287317E-ABD4-429E-B3A5-FEB0CBDE5D75}" srcOrd="0" destOrd="0" presId="urn:microsoft.com/office/officeart/2005/8/layout/vList6"/>
    <dgm:cxn modelId="{50AD257B-6269-4D10-B6F7-A1A9CD5DD2B1}" srcId="{AC051934-420A-4C50-90A0-887D9342E44C}" destId="{C94A1E4E-FBF1-4B7F-8AF6-FC0C749EC567}" srcOrd="1" destOrd="0" parTransId="{73344B5E-E95D-4888-A8D6-5127431C842A}" sibTransId="{3AC5C902-D345-4657-ADB3-FE24DFB6F6B1}"/>
    <dgm:cxn modelId="{6B0F5601-76C2-4C32-99C7-1D5E369207DC}" type="presOf" srcId="{C27205C1-F5E5-4A66-B698-8AF9FEEBF18F}" destId="{91E4DFA0-AE8C-432F-8F2A-738E7B903D93}" srcOrd="0" destOrd="1" presId="urn:microsoft.com/office/officeart/2005/8/layout/vList6"/>
    <dgm:cxn modelId="{3BF504AD-C84E-4C84-94A1-FE737C323AF8}" type="presOf" srcId="{E260C9D3-2B80-4A87-B90C-DA1673F0D260}" destId="{91E4DFA0-AE8C-432F-8F2A-738E7B903D93}" srcOrd="0" destOrd="0" presId="urn:microsoft.com/office/officeart/2005/8/layout/vList6"/>
    <dgm:cxn modelId="{7A27608A-80D6-48FA-947E-F9AF19F89842}" srcId="{D2C11175-C64B-4949-8ADD-79628E12B5DF}" destId="{50CC39FF-EFAC-4C94-83F9-EED72CACB5AD}" srcOrd="1" destOrd="0" parTransId="{E47C248A-119D-46E5-BB0B-F43D892450E3}" sibTransId="{41EF1F8A-F3F0-4870-8E33-314A3436AA37}"/>
    <dgm:cxn modelId="{A872140C-C696-4104-BD35-8ED45FBE51E5}" type="presOf" srcId="{D2C11175-C64B-4949-8ADD-79628E12B5DF}" destId="{A38E50B9-F6A6-4F05-807D-C4213EF978CB}" srcOrd="0" destOrd="0" presId="urn:microsoft.com/office/officeart/2005/8/layout/vList6"/>
    <dgm:cxn modelId="{6004ED15-B65E-4C6E-BAAA-FB1C0907D901}" type="presOf" srcId="{50CC39FF-EFAC-4C94-83F9-EED72CACB5AD}" destId="{1C1AE292-652D-40F3-8F32-8208391D2DC4}" srcOrd="0" destOrd="0" presId="urn:microsoft.com/office/officeart/2005/8/layout/vList6"/>
    <dgm:cxn modelId="{576CBD40-EE85-4CB7-9017-09CA3A2E8616}" type="presParOf" srcId="{A38E50B9-F6A6-4F05-807D-C4213EF978CB}" destId="{BEC2C48D-0406-4A83-B291-38FABA7F921A}" srcOrd="0" destOrd="0" presId="urn:microsoft.com/office/officeart/2005/8/layout/vList6"/>
    <dgm:cxn modelId="{D159FE42-1D60-4772-982C-2CFA6B4690A7}" type="presParOf" srcId="{BEC2C48D-0406-4A83-B291-38FABA7F921A}" destId="{7F373B12-10B7-4743-8A33-AF169D987DA9}" srcOrd="0" destOrd="0" presId="urn:microsoft.com/office/officeart/2005/8/layout/vList6"/>
    <dgm:cxn modelId="{9D8E0A66-05D7-476D-9937-068832940BB0}" type="presParOf" srcId="{BEC2C48D-0406-4A83-B291-38FABA7F921A}" destId="{8287317E-ABD4-429E-B3A5-FEB0CBDE5D75}" srcOrd="1" destOrd="0" presId="urn:microsoft.com/office/officeart/2005/8/layout/vList6"/>
    <dgm:cxn modelId="{8D46BF6E-1C36-4272-9E11-6CA587B85AAB}" type="presParOf" srcId="{A38E50B9-F6A6-4F05-807D-C4213EF978CB}" destId="{24C5BA73-0119-4134-890F-56538CFFE75C}" srcOrd="1" destOrd="0" presId="urn:microsoft.com/office/officeart/2005/8/layout/vList6"/>
    <dgm:cxn modelId="{46A5A404-05B9-452C-81A4-204824A2C897}" type="presParOf" srcId="{A38E50B9-F6A6-4F05-807D-C4213EF978CB}" destId="{40D03F41-FB65-42D6-9D11-5CC8F5FB4AB6}" srcOrd="2" destOrd="0" presId="urn:microsoft.com/office/officeart/2005/8/layout/vList6"/>
    <dgm:cxn modelId="{A25678BB-BE15-4869-8689-E4027274FC86}" type="presParOf" srcId="{40D03F41-FB65-42D6-9D11-5CC8F5FB4AB6}" destId="{1C1AE292-652D-40F3-8F32-8208391D2DC4}" srcOrd="0" destOrd="0" presId="urn:microsoft.com/office/officeart/2005/8/layout/vList6"/>
    <dgm:cxn modelId="{EA4BF8F5-3DA6-46B9-AF3A-F9CD010002E2}" type="presParOf" srcId="{40D03F41-FB65-42D6-9D11-5CC8F5FB4AB6}" destId="{91E4DFA0-AE8C-432F-8F2A-738E7B903D9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C92665-D972-477F-AABD-7BA18D4152F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8EB137F4-4E42-4BA1-BEA2-DCC0547785D1}">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При оспаривании алиментного соглашения направленность на достижение противоправных целей должна быть иметься на дату его заключения! Если нет, то допустимо не оспаривание соглашения, а подача одного из трех возможных заявлений</a:t>
          </a:r>
          <a:endParaRPr lang="ru-RU" dirty="0"/>
        </a:p>
      </dgm:t>
    </dgm:pt>
    <dgm:pt modelId="{7E6FFAC8-A249-447A-93F6-FEF03024F85E}" type="parTrans" cxnId="{381BE40A-C3B3-4C61-BBE7-8A818F531E2A}">
      <dgm:prSet/>
      <dgm:spPr/>
      <dgm:t>
        <a:bodyPr/>
        <a:lstStyle/>
        <a:p>
          <a:endParaRPr lang="ru-RU"/>
        </a:p>
      </dgm:t>
    </dgm:pt>
    <dgm:pt modelId="{AE8F451F-8E6F-449B-823F-8E63B0894979}" type="sibTrans" cxnId="{381BE40A-C3B3-4C61-BBE7-8A818F531E2A}">
      <dgm:prSet/>
      <dgm:spPr/>
      <dgm:t>
        <a:bodyPr/>
        <a:lstStyle/>
        <a:p>
          <a:endParaRPr lang="ru-RU"/>
        </a:p>
      </dgm:t>
    </dgm:pt>
    <dgm:pt modelId="{B9F71FD5-2434-45A3-B06D-4C6BD4E44C42}">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Иск об изменении  или о расторжении соглашения об уплате алиментов в суд общей юрисдикции (вправе подать должник, ФУ, кредиторы включенные в РТК)</a:t>
          </a:r>
          <a:endParaRPr lang="ru-RU" dirty="0"/>
        </a:p>
      </dgm:t>
    </dgm:pt>
    <dgm:pt modelId="{869E9787-92C9-4F6C-B744-6737F324D9C8}" type="parTrans" cxnId="{33B95F6D-E329-4273-82DE-EAC809AF8C47}">
      <dgm:prSet>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12817FE3-65BF-440D-841D-E3153B2F7BC7}" type="sibTrans" cxnId="{33B95F6D-E329-4273-82DE-EAC809AF8C47}">
      <dgm:prSet/>
      <dgm:spPr/>
      <dgm:t>
        <a:bodyPr/>
        <a:lstStyle/>
        <a:p>
          <a:endParaRPr lang="ru-RU"/>
        </a:p>
      </dgm:t>
    </dgm:pt>
    <dgm:pt modelId="{606B5A8C-77E3-44BA-AE5B-7058AFB6808B}">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Иск об изменении установленного судом размера алиментов в суд общей юрисдикции (аналогичные лица)</a:t>
          </a:r>
          <a:endParaRPr lang="ru-RU" dirty="0"/>
        </a:p>
      </dgm:t>
    </dgm:pt>
    <dgm:pt modelId="{9DC731D8-3FF1-4BCA-9F47-3E2E1364377B}" type="parTrans" cxnId="{3935ACB8-F1B3-408F-B58F-2EA5BDDE4031}">
      <dgm:prSet>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34CD0B40-4FA2-4E67-8FC3-28FBB9CF8748}" type="sibTrans" cxnId="{3935ACB8-F1B3-408F-B58F-2EA5BDDE4031}">
      <dgm:prSet/>
      <dgm:spPr/>
      <dgm:t>
        <a:bodyPr/>
        <a:lstStyle/>
        <a:p>
          <a:endParaRPr lang="ru-RU"/>
        </a:p>
      </dgm:t>
    </dgm:pt>
    <dgm:pt modelId="{F8D12216-50BB-4487-838E-FAED9117F82A}">
      <dgm:prSet phldrT="[Текст]">
        <dgm:style>
          <a:lnRef idx="1">
            <a:schemeClr val="accent1"/>
          </a:lnRef>
          <a:fillRef idx="2">
            <a:schemeClr val="accent1"/>
          </a:fillRef>
          <a:effectRef idx="1">
            <a:schemeClr val="accent1"/>
          </a:effectRef>
          <a:fontRef idx="minor">
            <a:schemeClr val="dk1"/>
          </a:fontRef>
        </dgm:style>
      </dgm:prSet>
      <dgm:spPr/>
      <dgm:t>
        <a:bodyPr/>
        <a:lstStyle/>
        <a:p>
          <a:r>
            <a:rPr lang="ru-RU" dirty="0" smtClean="0"/>
            <a:t>Иск об освобождении от уплаты алиментов, об освобождении от уплаты задолженности по алиментам и (или) задолженности по уплате неустойки (аналогичные лица)</a:t>
          </a:r>
          <a:endParaRPr lang="ru-RU" dirty="0"/>
        </a:p>
      </dgm:t>
    </dgm:pt>
    <dgm:pt modelId="{3226D063-C016-4EEC-8EFB-7E2E7942B9ED}" type="parTrans" cxnId="{B947ECF0-8EC6-4052-8C80-846B0DD73D45}">
      <dgm:prSet>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37FB7BE2-E7F3-4DD4-8251-6ADC673EF535}" type="sibTrans" cxnId="{B947ECF0-8EC6-4052-8C80-846B0DD73D45}">
      <dgm:prSet/>
      <dgm:spPr/>
      <dgm:t>
        <a:bodyPr/>
        <a:lstStyle/>
        <a:p>
          <a:endParaRPr lang="ru-RU"/>
        </a:p>
      </dgm:t>
    </dgm:pt>
    <dgm:pt modelId="{D6F7A0D6-3709-4558-BCD6-8D6E6A8D6912}" type="pres">
      <dgm:prSet presAssocID="{70C92665-D972-477F-AABD-7BA18D4152F7}" presName="Name0" presStyleCnt="0">
        <dgm:presLayoutVars>
          <dgm:chPref val="1"/>
          <dgm:dir/>
          <dgm:animOne val="branch"/>
          <dgm:animLvl val="lvl"/>
          <dgm:resizeHandles val="exact"/>
        </dgm:presLayoutVars>
      </dgm:prSet>
      <dgm:spPr/>
      <dgm:t>
        <a:bodyPr/>
        <a:lstStyle/>
        <a:p>
          <a:endParaRPr lang="ru-RU"/>
        </a:p>
      </dgm:t>
    </dgm:pt>
    <dgm:pt modelId="{4C0B10D9-5053-47B8-A240-25C6A6FEBA8B}" type="pres">
      <dgm:prSet presAssocID="{8EB137F4-4E42-4BA1-BEA2-DCC0547785D1}" presName="root1" presStyleCnt="0"/>
      <dgm:spPr/>
    </dgm:pt>
    <dgm:pt modelId="{D1FD026C-6EF7-41B3-8DD8-5AF90286D5F9}" type="pres">
      <dgm:prSet presAssocID="{8EB137F4-4E42-4BA1-BEA2-DCC0547785D1}" presName="LevelOneTextNode" presStyleLbl="node0" presStyleIdx="0" presStyleCnt="1" custScaleX="240470">
        <dgm:presLayoutVars>
          <dgm:chPref val="3"/>
        </dgm:presLayoutVars>
      </dgm:prSet>
      <dgm:spPr/>
      <dgm:t>
        <a:bodyPr/>
        <a:lstStyle/>
        <a:p>
          <a:endParaRPr lang="ru-RU"/>
        </a:p>
      </dgm:t>
    </dgm:pt>
    <dgm:pt modelId="{BA29C152-8038-4098-9A88-1981F1841D6B}" type="pres">
      <dgm:prSet presAssocID="{8EB137F4-4E42-4BA1-BEA2-DCC0547785D1}" presName="level2hierChild" presStyleCnt="0"/>
      <dgm:spPr/>
    </dgm:pt>
    <dgm:pt modelId="{53727E81-2B92-42DD-9326-DE235B2F728E}" type="pres">
      <dgm:prSet presAssocID="{869E9787-92C9-4F6C-B744-6737F324D9C8}" presName="conn2-1" presStyleLbl="parChTrans1D2" presStyleIdx="0" presStyleCnt="3"/>
      <dgm:spPr/>
      <dgm:t>
        <a:bodyPr/>
        <a:lstStyle/>
        <a:p>
          <a:endParaRPr lang="ru-RU"/>
        </a:p>
      </dgm:t>
    </dgm:pt>
    <dgm:pt modelId="{1E90D30C-1762-4157-A5C3-F5A2C49B0077}" type="pres">
      <dgm:prSet presAssocID="{869E9787-92C9-4F6C-B744-6737F324D9C8}" presName="connTx" presStyleLbl="parChTrans1D2" presStyleIdx="0" presStyleCnt="3"/>
      <dgm:spPr/>
      <dgm:t>
        <a:bodyPr/>
        <a:lstStyle/>
        <a:p>
          <a:endParaRPr lang="ru-RU"/>
        </a:p>
      </dgm:t>
    </dgm:pt>
    <dgm:pt modelId="{20C3696C-DE74-4028-AA20-D0F021F3CB14}" type="pres">
      <dgm:prSet presAssocID="{B9F71FD5-2434-45A3-B06D-4C6BD4E44C42}" presName="root2" presStyleCnt="0"/>
      <dgm:spPr/>
    </dgm:pt>
    <dgm:pt modelId="{32DAC68E-EFCB-4138-A37B-4373CC5A7E64}" type="pres">
      <dgm:prSet presAssocID="{B9F71FD5-2434-45A3-B06D-4C6BD4E44C42}" presName="LevelTwoTextNode" presStyleLbl="node2" presStyleIdx="0" presStyleCnt="3">
        <dgm:presLayoutVars>
          <dgm:chPref val="3"/>
        </dgm:presLayoutVars>
      </dgm:prSet>
      <dgm:spPr/>
      <dgm:t>
        <a:bodyPr/>
        <a:lstStyle/>
        <a:p>
          <a:endParaRPr lang="ru-RU"/>
        </a:p>
      </dgm:t>
    </dgm:pt>
    <dgm:pt modelId="{BDA18534-DFED-4614-820E-535B4307EDF0}" type="pres">
      <dgm:prSet presAssocID="{B9F71FD5-2434-45A3-B06D-4C6BD4E44C42}" presName="level3hierChild" presStyleCnt="0"/>
      <dgm:spPr/>
    </dgm:pt>
    <dgm:pt modelId="{E0884A89-6CA2-420F-852C-29ECB0B793BE}" type="pres">
      <dgm:prSet presAssocID="{9DC731D8-3FF1-4BCA-9F47-3E2E1364377B}" presName="conn2-1" presStyleLbl="parChTrans1D2" presStyleIdx="1" presStyleCnt="3"/>
      <dgm:spPr/>
      <dgm:t>
        <a:bodyPr/>
        <a:lstStyle/>
        <a:p>
          <a:endParaRPr lang="ru-RU"/>
        </a:p>
      </dgm:t>
    </dgm:pt>
    <dgm:pt modelId="{3CA1A84F-3001-4697-89BB-4E71A2F47D0B}" type="pres">
      <dgm:prSet presAssocID="{9DC731D8-3FF1-4BCA-9F47-3E2E1364377B}" presName="connTx" presStyleLbl="parChTrans1D2" presStyleIdx="1" presStyleCnt="3"/>
      <dgm:spPr/>
      <dgm:t>
        <a:bodyPr/>
        <a:lstStyle/>
        <a:p>
          <a:endParaRPr lang="ru-RU"/>
        </a:p>
      </dgm:t>
    </dgm:pt>
    <dgm:pt modelId="{94A523A9-BB46-4521-B20D-8B86A3ECF7CB}" type="pres">
      <dgm:prSet presAssocID="{606B5A8C-77E3-44BA-AE5B-7058AFB6808B}" presName="root2" presStyleCnt="0"/>
      <dgm:spPr/>
    </dgm:pt>
    <dgm:pt modelId="{D2BB8019-8324-4DBF-8DE2-04498BA34DA9}" type="pres">
      <dgm:prSet presAssocID="{606B5A8C-77E3-44BA-AE5B-7058AFB6808B}" presName="LevelTwoTextNode" presStyleLbl="node2" presStyleIdx="1" presStyleCnt="3">
        <dgm:presLayoutVars>
          <dgm:chPref val="3"/>
        </dgm:presLayoutVars>
      </dgm:prSet>
      <dgm:spPr/>
      <dgm:t>
        <a:bodyPr/>
        <a:lstStyle/>
        <a:p>
          <a:endParaRPr lang="ru-RU"/>
        </a:p>
      </dgm:t>
    </dgm:pt>
    <dgm:pt modelId="{DAA65C46-01A5-4A1E-90DE-7165A3FF6AE2}" type="pres">
      <dgm:prSet presAssocID="{606B5A8C-77E3-44BA-AE5B-7058AFB6808B}" presName="level3hierChild" presStyleCnt="0"/>
      <dgm:spPr/>
    </dgm:pt>
    <dgm:pt modelId="{0E8AE746-51FD-4DB3-913E-A7187F22B859}" type="pres">
      <dgm:prSet presAssocID="{3226D063-C016-4EEC-8EFB-7E2E7942B9ED}" presName="conn2-1" presStyleLbl="parChTrans1D2" presStyleIdx="2" presStyleCnt="3"/>
      <dgm:spPr/>
      <dgm:t>
        <a:bodyPr/>
        <a:lstStyle/>
        <a:p>
          <a:endParaRPr lang="ru-RU"/>
        </a:p>
      </dgm:t>
    </dgm:pt>
    <dgm:pt modelId="{ADE802DB-C7B0-41E9-8631-AB86D38C6877}" type="pres">
      <dgm:prSet presAssocID="{3226D063-C016-4EEC-8EFB-7E2E7942B9ED}" presName="connTx" presStyleLbl="parChTrans1D2" presStyleIdx="2" presStyleCnt="3"/>
      <dgm:spPr/>
      <dgm:t>
        <a:bodyPr/>
        <a:lstStyle/>
        <a:p>
          <a:endParaRPr lang="ru-RU"/>
        </a:p>
      </dgm:t>
    </dgm:pt>
    <dgm:pt modelId="{4E258235-B94A-43A5-9358-04D4050D5001}" type="pres">
      <dgm:prSet presAssocID="{F8D12216-50BB-4487-838E-FAED9117F82A}" presName="root2" presStyleCnt="0"/>
      <dgm:spPr/>
    </dgm:pt>
    <dgm:pt modelId="{0107BE38-ECC2-4D39-AC7D-59778B32895F}" type="pres">
      <dgm:prSet presAssocID="{F8D12216-50BB-4487-838E-FAED9117F82A}" presName="LevelTwoTextNode" presStyleLbl="node2" presStyleIdx="2" presStyleCnt="3">
        <dgm:presLayoutVars>
          <dgm:chPref val="3"/>
        </dgm:presLayoutVars>
      </dgm:prSet>
      <dgm:spPr/>
      <dgm:t>
        <a:bodyPr/>
        <a:lstStyle/>
        <a:p>
          <a:endParaRPr lang="ru-RU"/>
        </a:p>
      </dgm:t>
    </dgm:pt>
    <dgm:pt modelId="{A3D2D302-1821-42A9-AB7D-057535479CF6}" type="pres">
      <dgm:prSet presAssocID="{F8D12216-50BB-4487-838E-FAED9117F82A}" presName="level3hierChild" presStyleCnt="0"/>
      <dgm:spPr/>
    </dgm:pt>
  </dgm:ptLst>
  <dgm:cxnLst>
    <dgm:cxn modelId="{AC238CE5-7FCD-4FC8-91CB-84D6F10A9053}" type="presOf" srcId="{869E9787-92C9-4F6C-B744-6737F324D9C8}" destId="{53727E81-2B92-42DD-9326-DE235B2F728E}" srcOrd="0" destOrd="0" presId="urn:microsoft.com/office/officeart/2008/layout/HorizontalMultiLevelHierarchy"/>
    <dgm:cxn modelId="{FBAF87AE-08E8-4F80-9EB1-2F57BF5A4D70}" type="presOf" srcId="{70C92665-D972-477F-AABD-7BA18D4152F7}" destId="{D6F7A0D6-3709-4558-BCD6-8D6E6A8D6912}" srcOrd="0" destOrd="0" presId="urn:microsoft.com/office/officeart/2008/layout/HorizontalMultiLevelHierarchy"/>
    <dgm:cxn modelId="{7B9473A5-039A-47B5-BDB4-1AAACB4B26E5}" type="presOf" srcId="{8EB137F4-4E42-4BA1-BEA2-DCC0547785D1}" destId="{D1FD026C-6EF7-41B3-8DD8-5AF90286D5F9}" srcOrd="0" destOrd="0" presId="urn:microsoft.com/office/officeart/2008/layout/HorizontalMultiLevelHierarchy"/>
    <dgm:cxn modelId="{A069E0A6-D427-44A4-8D0A-C4BE40D77B5C}" type="presOf" srcId="{3226D063-C016-4EEC-8EFB-7E2E7942B9ED}" destId="{0E8AE746-51FD-4DB3-913E-A7187F22B859}" srcOrd="0" destOrd="0" presId="urn:microsoft.com/office/officeart/2008/layout/HorizontalMultiLevelHierarchy"/>
    <dgm:cxn modelId="{A31B1E1F-FA46-47EA-8D60-904F1CDB2FCE}" type="presOf" srcId="{9DC731D8-3FF1-4BCA-9F47-3E2E1364377B}" destId="{3CA1A84F-3001-4697-89BB-4E71A2F47D0B}" srcOrd="1" destOrd="0" presId="urn:microsoft.com/office/officeart/2008/layout/HorizontalMultiLevelHierarchy"/>
    <dgm:cxn modelId="{7947EBBD-5820-4FF3-ACAF-6401B36D585A}" type="presOf" srcId="{F8D12216-50BB-4487-838E-FAED9117F82A}" destId="{0107BE38-ECC2-4D39-AC7D-59778B32895F}" srcOrd="0" destOrd="0" presId="urn:microsoft.com/office/officeart/2008/layout/HorizontalMultiLevelHierarchy"/>
    <dgm:cxn modelId="{3935ACB8-F1B3-408F-B58F-2EA5BDDE4031}" srcId="{8EB137F4-4E42-4BA1-BEA2-DCC0547785D1}" destId="{606B5A8C-77E3-44BA-AE5B-7058AFB6808B}" srcOrd="1" destOrd="0" parTransId="{9DC731D8-3FF1-4BCA-9F47-3E2E1364377B}" sibTransId="{34CD0B40-4FA2-4E67-8FC3-28FBB9CF8748}"/>
    <dgm:cxn modelId="{731B6159-3B58-4641-9E0B-86DF38A10186}" type="presOf" srcId="{606B5A8C-77E3-44BA-AE5B-7058AFB6808B}" destId="{D2BB8019-8324-4DBF-8DE2-04498BA34DA9}" srcOrd="0" destOrd="0" presId="urn:microsoft.com/office/officeart/2008/layout/HorizontalMultiLevelHierarchy"/>
    <dgm:cxn modelId="{381BE40A-C3B3-4C61-BBE7-8A818F531E2A}" srcId="{70C92665-D972-477F-AABD-7BA18D4152F7}" destId="{8EB137F4-4E42-4BA1-BEA2-DCC0547785D1}" srcOrd="0" destOrd="0" parTransId="{7E6FFAC8-A249-447A-93F6-FEF03024F85E}" sibTransId="{AE8F451F-8E6F-449B-823F-8E63B0894979}"/>
    <dgm:cxn modelId="{681AA7EA-42B3-42C6-B882-CDF2C8255A31}" type="presOf" srcId="{3226D063-C016-4EEC-8EFB-7E2E7942B9ED}" destId="{ADE802DB-C7B0-41E9-8631-AB86D38C6877}" srcOrd="1" destOrd="0" presId="urn:microsoft.com/office/officeart/2008/layout/HorizontalMultiLevelHierarchy"/>
    <dgm:cxn modelId="{B947ECF0-8EC6-4052-8C80-846B0DD73D45}" srcId="{8EB137F4-4E42-4BA1-BEA2-DCC0547785D1}" destId="{F8D12216-50BB-4487-838E-FAED9117F82A}" srcOrd="2" destOrd="0" parTransId="{3226D063-C016-4EEC-8EFB-7E2E7942B9ED}" sibTransId="{37FB7BE2-E7F3-4DD4-8251-6ADC673EF535}"/>
    <dgm:cxn modelId="{33B95F6D-E329-4273-82DE-EAC809AF8C47}" srcId="{8EB137F4-4E42-4BA1-BEA2-DCC0547785D1}" destId="{B9F71FD5-2434-45A3-B06D-4C6BD4E44C42}" srcOrd="0" destOrd="0" parTransId="{869E9787-92C9-4F6C-B744-6737F324D9C8}" sibTransId="{12817FE3-65BF-440D-841D-E3153B2F7BC7}"/>
    <dgm:cxn modelId="{90AA1578-F5AE-45AB-ACEC-511082CE4AB3}" type="presOf" srcId="{9DC731D8-3FF1-4BCA-9F47-3E2E1364377B}" destId="{E0884A89-6CA2-420F-852C-29ECB0B793BE}" srcOrd="0" destOrd="0" presId="urn:microsoft.com/office/officeart/2008/layout/HorizontalMultiLevelHierarchy"/>
    <dgm:cxn modelId="{FBE40215-C4AF-4A4F-BC3A-AE9AA569F193}" type="presOf" srcId="{B9F71FD5-2434-45A3-B06D-4C6BD4E44C42}" destId="{32DAC68E-EFCB-4138-A37B-4373CC5A7E64}" srcOrd="0" destOrd="0" presId="urn:microsoft.com/office/officeart/2008/layout/HorizontalMultiLevelHierarchy"/>
    <dgm:cxn modelId="{B891B7E1-9C66-4384-A8E6-1CD3BA176BC9}" type="presOf" srcId="{869E9787-92C9-4F6C-B744-6737F324D9C8}" destId="{1E90D30C-1762-4157-A5C3-F5A2C49B0077}" srcOrd="1" destOrd="0" presId="urn:microsoft.com/office/officeart/2008/layout/HorizontalMultiLevelHierarchy"/>
    <dgm:cxn modelId="{D4CC4ECA-1DD1-4F4C-968D-8930F5BD882F}" type="presParOf" srcId="{D6F7A0D6-3709-4558-BCD6-8D6E6A8D6912}" destId="{4C0B10D9-5053-47B8-A240-25C6A6FEBA8B}" srcOrd="0" destOrd="0" presId="urn:microsoft.com/office/officeart/2008/layout/HorizontalMultiLevelHierarchy"/>
    <dgm:cxn modelId="{AE5476E8-016B-46EB-8913-DB9F0D80AB5D}" type="presParOf" srcId="{4C0B10D9-5053-47B8-A240-25C6A6FEBA8B}" destId="{D1FD026C-6EF7-41B3-8DD8-5AF90286D5F9}" srcOrd="0" destOrd="0" presId="urn:microsoft.com/office/officeart/2008/layout/HorizontalMultiLevelHierarchy"/>
    <dgm:cxn modelId="{5961B0F5-05F9-484D-A450-528BABB7CB34}" type="presParOf" srcId="{4C0B10D9-5053-47B8-A240-25C6A6FEBA8B}" destId="{BA29C152-8038-4098-9A88-1981F1841D6B}" srcOrd="1" destOrd="0" presId="urn:microsoft.com/office/officeart/2008/layout/HorizontalMultiLevelHierarchy"/>
    <dgm:cxn modelId="{090929CC-3686-4054-8858-62B9108EC735}" type="presParOf" srcId="{BA29C152-8038-4098-9A88-1981F1841D6B}" destId="{53727E81-2B92-42DD-9326-DE235B2F728E}" srcOrd="0" destOrd="0" presId="urn:microsoft.com/office/officeart/2008/layout/HorizontalMultiLevelHierarchy"/>
    <dgm:cxn modelId="{DEA71FA7-345D-439D-AF2E-92211A35D2AC}" type="presParOf" srcId="{53727E81-2B92-42DD-9326-DE235B2F728E}" destId="{1E90D30C-1762-4157-A5C3-F5A2C49B0077}" srcOrd="0" destOrd="0" presId="urn:microsoft.com/office/officeart/2008/layout/HorizontalMultiLevelHierarchy"/>
    <dgm:cxn modelId="{B26E33C6-3EDA-4D6C-8BCF-D56E35F20E84}" type="presParOf" srcId="{BA29C152-8038-4098-9A88-1981F1841D6B}" destId="{20C3696C-DE74-4028-AA20-D0F021F3CB14}" srcOrd="1" destOrd="0" presId="urn:microsoft.com/office/officeart/2008/layout/HorizontalMultiLevelHierarchy"/>
    <dgm:cxn modelId="{68634AA2-38E0-4250-99DB-95DD33224CC7}" type="presParOf" srcId="{20C3696C-DE74-4028-AA20-D0F021F3CB14}" destId="{32DAC68E-EFCB-4138-A37B-4373CC5A7E64}" srcOrd="0" destOrd="0" presId="urn:microsoft.com/office/officeart/2008/layout/HorizontalMultiLevelHierarchy"/>
    <dgm:cxn modelId="{65D6C1AC-C7B5-46E5-87D5-1BDE261B165B}" type="presParOf" srcId="{20C3696C-DE74-4028-AA20-D0F021F3CB14}" destId="{BDA18534-DFED-4614-820E-535B4307EDF0}" srcOrd="1" destOrd="0" presId="urn:microsoft.com/office/officeart/2008/layout/HorizontalMultiLevelHierarchy"/>
    <dgm:cxn modelId="{07C007F5-345F-4AF3-92A5-1C6250501681}" type="presParOf" srcId="{BA29C152-8038-4098-9A88-1981F1841D6B}" destId="{E0884A89-6CA2-420F-852C-29ECB0B793BE}" srcOrd="2" destOrd="0" presId="urn:microsoft.com/office/officeart/2008/layout/HorizontalMultiLevelHierarchy"/>
    <dgm:cxn modelId="{5D8E3F8B-BE62-433D-A0DF-94EBA4FF844D}" type="presParOf" srcId="{E0884A89-6CA2-420F-852C-29ECB0B793BE}" destId="{3CA1A84F-3001-4697-89BB-4E71A2F47D0B}" srcOrd="0" destOrd="0" presId="urn:microsoft.com/office/officeart/2008/layout/HorizontalMultiLevelHierarchy"/>
    <dgm:cxn modelId="{B8BC7A2B-AE60-40DA-ACAF-FCC7399F0774}" type="presParOf" srcId="{BA29C152-8038-4098-9A88-1981F1841D6B}" destId="{94A523A9-BB46-4521-B20D-8B86A3ECF7CB}" srcOrd="3" destOrd="0" presId="urn:microsoft.com/office/officeart/2008/layout/HorizontalMultiLevelHierarchy"/>
    <dgm:cxn modelId="{3FA71554-A6B9-4162-BC75-6108920DE7CC}" type="presParOf" srcId="{94A523A9-BB46-4521-B20D-8B86A3ECF7CB}" destId="{D2BB8019-8324-4DBF-8DE2-04498BA34DA9}" srcOrd="0" destOrd="0" presId="urn:microsoft.com/office/officeart/2008/layout/HorizontalMultiLevelHierarchy"/>
    <dgm:cxn modelId="{ABE684D2-EBD5-4BB3-BC2F-A3F1120C47CE}" type="presParOf" srcId="{94A523A9-BB46-4521-B20D-8B86A3ECF7CB}" destId="{DAA65C46-01A5-4A1E-90DE-7165A3FF6AE2}" srcOrd="1" destOrd="0" presId="urn:microsoft.com/office/officeart/2008/layout/HorizontalMultiLevelHierarchy"/>
    <dgm:cxn modelId="{9BB3B597-382C-43E1-9C25-2457DA69FAAB}" type="presParOf" srcId="{BA29C152-8038-4098-9A88-1981F1841D6B}" destId="{0E8AE746-51FD-4DB3-913E-A7187F22B859}" srcOrd="4" destOrd="0" presId="urn:microsoft.com/office/officeart/2008/layout/HorizontalMultiLevelHierarchy"/>
    <dgm:cxn modelId="{084A8E52-2BC4-4ED9-9E23-A771E30D80B1}" type="presParOf" srcId="{0E8AE746-51FD-4DB3-913E-A7187F22B859}" destId="{ADE802DB-C7B0-41E9-8631-AB86D38C6877}" srcOrd="0" destOrd="0" presId="urn:microsoft.com/office/officeart/2008/layout/HorizontalMultiLevelHierarchy"/>
    <dgm:cxn modelId="{194604A2-4FFF-4853-84DB-AECA35E28ED6}" type="presParOf" srcId="{BA29C152-8038-4098-9A88-1981F1841D6B}" destId="{4E258235-B94A-43A5-9358-04D4050D5001}" srcOrd="5" destOrd="0" presId="urn:microsoft.com/office/officeart/2008/layout/HorizontalMultiLevelHierarchy"/>
    <dgm:cxn modelId="{F046085C-57D3-4700-84DF-388AFEB18394}" type="presParOf" srcId="{4E258235-B94A-43A5-9358-04D4050D5001}" destId="{0107BE38-ECC2-4D39-AC7D-59778B32895F}" srcOrd="0" destOrd="0" presId="urn:microsoft.com/office/officeart/2008/layout/HorizontalMultiLevelHierarchy"/>
    <dgm:cxn modelId="{532C8445-EF1E-47E6-9D46-781E0BE7C4D6}" type="presParOf" srcId="{4E258235-B94A-43A5-9358-04D4050D5001}" destId="{A3D2D302-1821-42A9-AB7D-057535479CF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57748-E118-404E-959D-CC9DC2336907}">
      <dsp:nvSpPr>
        <dsp:cNvPr id="0" name=""/>
        <dsp:cNvSpPr/>
      </dsp:nvSpPr>
      <dsp:spPr>
        <a:xfrm>
          <a:off x="229490" y="3169760"/>
          <a:ext cx="822447" cy="1008618"/>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Имущество гражданина</a:t>
          </a:r>
          <a:endParaRPr lang="ru-RU" sz="1600" kern="1200" dirty="0"/>
        </a:p>
      </dsp:txBody>
      <dsp:txXfrm>
        <a:off x="253579" y="3193849"/>
        <a:ext cx="774269" cy="960440"/>
      </dsp:txXfrm>
    </dsp:sp>
    <dsp:sp modelId="{14719106-E5C8-4BD9-81F3-F51237AD64B4}">
      <dsp:nvSpPr>
        <dsp:cNvPr id="0" name=""/>
        <dsp:cNvSpPr/>
      </dsp:nvSpPr>
      <dsp:spPr>
        <a:xfrm rot="17909829">
          <a:off x="607665" y="2912802"/>
          <a:ext cx="1699312" cy="29107"/>
        </a:xfrm>
        <a:custGeom>
          <a:avLst/>
          <a:gdLst/>
          <a:ahLst/>
          <a:cxnLst/>
          <a:rect l="0" t="0" r="0" b="0"/>
          <a:pathLst>
            <a:path>
              <a:moveTo>
                <a:pt x="0" y="14553"/>
              </a:moveTo>
              <a:lnTo>
                <a:pt x="1699312" y="14553"/>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1414838" y="2884873"/>
        <a:ext cx="84965" cy="84965"/>
      </dsp:txXfrm>
    </dsp:sp>
    <dsp:sp modelId="{5882115D-0DE6-4F68-A8F9-39470FCAC5FA}">
      <dsp:nvSpPr>
        <dsp:cNvPr id="0" name=""/>
        <dsp:cNvSpPr/>
      </dsp:nvSpPr>
      <dsp:spPr>
        <a:xfrm>
          <a:off x="1862705" y="1113046"/>
          <a:ext cx="2103573" cy="2135193"/>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0" kern="1200" dirty="0" smtClean="0"/>
            <a:t>Финансовым управляющим </a:t>
          </a:r>
          <a:r>
            <a:rPr lang="ru-RU" sz="1600" b="0" u="sng" kern="1200" dirty="0" smtClean="0"/>
            <a:t>самостоятельно</a:t>
          </a:r>
          <a:r>
            <a:rPr lang="ru-RU" sz="1600" b="0" kern="1200" dirty="0" smtClean="0"/>
            <a:t> (во внесудебном порядке), не требуется определение суда!</a:t>
          </a:r>
          <a:endParaRPr lang="ru-RU" sz="700" b="0" kern="1200" dirty="0"/>
        </a:p>
      </dsp:txBody>
      <dsp:txXfrm>
        <a:off x="1924317" y="1174658"/>
        <a:ext cx="1980349" cy="2011969"/>
      </dsp:txXfrm>
    </dsp:sp>
    <dsp:sp modelId="{BEFA541F-3E19-46E0-9F1C-1A2914CAFF4A}">
      <dsp:nvSpPr>
        <dsp:cNvPr id="0" name=""/>
        <dsp:cNvSpPr/>
      </dsp:nvSpPr>
      <dsp:spPr>
        <a:xfrm rot="18263151">
          <a:off x="3655360" y="1576557"/>
          <a:ext cx="1428730" cy="29107"/>
        </a:xfrm>
        <a:custGeom>
          <a:avLst/>
          <a:gdLst/>
          <a:ahLst/>
          <a:cxnLst/>
          <a:rect l="0" t="0" r="0" b="0"/>
          <a:pathLst>
            <a:path>
              <a:moveTo>
                <a:pt x="0" y="14553"/>
              </a:moveTo>
              <a:lnTo>
                <a:pt x="1428730" y="14553"/>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4334007" y="1555393"/>
        <a:ext cx="71436" cy="71436"/>
      </dsp:txXfrm>
    </dsp:sp>
    <dsp:sp modelId="{C0AC2FB6-E330-4F9E-9772-3A7F251B3085}">
      <dsp:nvSpPr>
        <dsp:cNvPr id="0" name=""/>
        <dsp:cNvSpPr/>
      </dsp:nvSpPr>
      <dsp:spPr>
        <a:xfrm>
          <a:off x="4773173" y="4015"/>
          <a:ext cx="3922454" cy="1995127"/>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r>
            <a:rPr lang="ru-RU" sz="1200" b="0" u="sng" kern="1200" dirty="0" smtClean="0"/>
            <a:t>Не включается в конкурсную массу</a:t>
          </a:r>
          <a:r>
            <a:rPr lang="ru-RU" sz="1200" b="0" kern="1200" dirty="0" smtClean="0"/>
            <a:t>: перечень открыт, общий критерий: то, что предназначено </a:t>
          </a:r>
          <a:r>
            <a:rPr lang="ru-RU" sz="1200" b="0" u="sng" kern="1200" dirty="0" smtClean="0"/>
            <a:t>для содержания иных лиц </a:t>
          </a:r>
          <a:r>
            <a:rPr lang="ru-RU" sz="1200" b="0" kern="1200" dirty="0" smtClean="0"/>
            <a:t>(алименты на несовершеннолетних; страховая пенсия по случаю потери кормильца, назначенная ребенку; пособие на ребенка; социальные пенсии, пособия и меры социальной поддержки, установленные для детей-инвалидов, и </a:t>
          </a:r>
          <a:r>
            <a:rPr lang="ru-RU" sz="1200" b="0" kern="1200" dirty="0" err="1" smtClean="0"/>
            <a:t>т.п</a:t>
          </a:r>
          <a:r>
            <a:rPr lang="ru-RU" sz="1200" b="0" kern="1200" dirty="0" smtClean="0"/>
            <a:t>)</a:t>
          </a:r>
          <a:endParaRPr lang="ru-RU" sz="1200" b="0" kern="1200" dirty="0"/>
        </a:p>
      </dsp:txBody>
      <dsp:txXfrm>
        <a:off x="4831608" y="62450"/>
        <a:ext cx="3805584" cy="1878257"/>
      </dsp:txXfrm>
    </dsp:sp>
    <dsp:sp modelId="{ED412890-58B6-43DA-9486-B0A6CD47941D}">
      <dsp:nvSpPr>
        <dsp:cNvPr id="0" name=""/>
        <dsp:cNvSpPr/>
      </dsp:nvSpPr>
      <dsp:spPr>
        <a:xfrm rot="3180433">
          <a:off x="3674835" y="2750543"/>
          <a:ext cx="1463491" cy="29107"/>
        </a:xfrm>
        <a:custGeom>
          <a:avLst/>
          <a:gdLst/>
          <a:ahLst/>
          <a:cxnLst/>
          <a:rect l="0" t="0" r="0" b="0"/>
          <a:pathLst>
            <a:path>
              <a:moveTo>
                <a:pt x="0" y="14553"/>
              </a:moveTo>
              <a:lnTo>
                <a:pt x="1463491" y="14553"/>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4369993" y="2728510"/>
        <a:ext cx="73174" cy="73174"/>
      </dsp:txXfrm>
    </dsp:sp>
    <dsp:sp modelId="{1A6BF23B-0ED5-4132-8D14-A4434349EA7E}">
      <dsp:nvSpPr>
        <dsp:cNvPr id="0" name=""/>
        <dsp:cNvSpPr/>
      </dsp:nvSpPr>
      <dsp:spPr>
        <a:xfrm>
          <a:off x="4846883" y="2246133"/>
          <a:ext cx="3841301" cy="2206836"/>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0" u="sng" kern="1200" dirty="0" smtClean="0"/>
            <a:t>Исключается из конкурсной массы</a:t>
          </a:r>
          <a:r>
            <a:rPr lang="ru-RU" sz="1400" b="0" u="none" kern="1200" dirty="0" smtClean="0"/>
            <a:t>: имущество, на которое не может по ГПК быть обращено взыскание, в том числе деньги в размере установленной величины прожиточного минимума, приходящейся на самого гражданина-должника и лиц, находящихся на его иждивении    </a:t>
          </a:r>
          <a:endParaRPr lang="ru-RU" sz="1400" b="0" u="none" kern="1200" dirty="0"/>
        </a:p>
      </dsp:txBody>
      <dsp:txXfrm>
        <a:off x="4911519" y="2310769"/>
        <a:ext cx="3712029" cy="2077564"/>
      </dsp:txXfrm>
    </dsp:sp>
    <dsp:sp modelId="{BD029AB0-B250-4DA6-999C-5EDA786E2F8F}">
      <dsp:nvSpPr>
        <dsp:cNvPr id="0" name=""/>
        <dsp:cNvSpPr/>
      </dsp:nvSpPr>
      <dsp:spPr>
        <a:xfrm rot="3670734">
          <a:off x="616409" y="4396263"/>
          <a:ext cx="1681823" cy="29107"/>
        </a:xfrm>
        <a:custGeom>
          <a:avLst/>
          <a:gdLst/>
          <a:ahLst/>
          <a:cxnLst/>
          <a:rect l="0" t="0" r="0" b="0"/>
          <a:pathLst>
            <a:path>
              <a:moveTo>
                <a:pt x="0" y="14553"/>
              </a:moveTo>
              <a:lnTo>
                <a:pt x="1681823" y="14553"/>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1415275" y="4368771"/>
        <a:ext cx="84091" cy="84091"/>
      </dsp:txXfrm>
    </dsp:sp>
    <dsp:sp modelId="{92BCB486-DF76-476E-AC98-B0D109EB5DE9}">
      <dsp:nvSpPr>
        <dsp:cNvPr id="0" name=""/>
        <dsp:cNvSpPr/>
      </dsp:nvSpPr>
      <dsp:spPr>
        <a:xfrm>
          <a:off x="1862705" y="4061832"/>
          <a:ext cx="2151503" cy="2171463"/>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СУДОМ (по мотивированному ходатайству гражданина и иных лиц , участвующих в деле банкротстве) </a:t>
          </a:r>
          <a:endParaRPr lang="ru-RU" sz="1600" kern="1200" dirty="0"/>
        </a:p>
      </dsp:txBody>
      <dsp:txXfrm>
        <a:off x="1925720" y="4124847"/>
        <a:ext cx="2025473" cy="2045433"/>
      </dsp:txXfrm>
    </dsp:sp>
    <dsp:sp modelId="{8C5F4B15-8788-4BC7-A0DF-356EE4195E46}">
      <dsp:nvSpPr>
        <dsp:cNvPr id="0" name=""/>
        <dsp:cNvSpPr/>
      </dsp:nvSpPr>
      <dsp:spPr>
        <a:xfrm>
          <a:off x="4014208" y="5133010"/>
          <a:ext cx="806894" cy="29107"/>
        </a:xfrm>
        <a:custGeom>
          <a:avLst/>
          <a:gdLst/>
          <a:ahLst/>
          <a:cxnLst/>
          <a:rect l="0" t="0" r="0" b="0"/>
          <a:pathLst>
            <a:path>
              <a:moveTo>
                <a:pt x="0" y="14553"/>
              </a:moveTo>
              <a:lnTo>
                <a:pt x="806894" y="14553"/>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4397483" y="5127391"/>
        <a:ext cx="40344" cy="40344"/>
      </dsp:txXfrm>
    </dsp:sp>
    <dsp:sp modelId="{77FF8601-5283-41DD-B6AF-5C96C26AEB82}">
      <dsp:nvSpPr>
        <dsp:cNvPr id="0" name=""/>
        <dsp:cNvSpPr/>
      </dsp:nvSpPr>
      <dsp:spPr>
        <a:xfrm>
          <a:off x="4821102" y="4508564"/>
          <a:ext cx="3733500" cy="1277999"/>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Имущество, стоимостью не более 10 </a:t>
          </a:r>
          <a:r>
            <a:rPr lang="ru-RU" sz="1400" kern="1200" dirty="0" err="1" smtClean="0"/>
            <a:t>т.р</a:t>
          </a:r>
          <a:r>
            <a:rPr lang="ru-RU" sz="1400" kern="1200" dirty="0" smtClean="0"/>
            <a:t>. или больше (в исключительных случаях, например, приобретение дорогих лекарств)</a:t>
          </a:r>
          <a:endParaRPr lang="ru-RU" sz="1400" kern="1200" dirty="0"/>
        </a:p>
      </dsp:txBody>
      <dsp:txXfrm>
        <a:off x="4858533" y="4545995"/>
        <a:ext cx="3658638" cy="1203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22E2C-87FA-47D8-A6B8-54173E1F2D6C}">
      <dsp:nvSpPr>
        <dsp:cNvPr id="0" name=""/>
        <dsp:cNvSpPr/>
      </dsp:nvSpPr>
      <dsp:spPr>
        <a:xfrm>
          <a:off x="2350650" y="3168649"/>
          <a:ext cx="788339" cy="1456360"/>
        </a:xfrm>
        <a:custGeom>
          <a:avLst/>
          <a:gdLst/>
          <a:ahLst/>
          <a:cxnLst/>
          <a:rect l="0" t="0" r="0" b="0"/>
          <a:pathLst>
            <a:path>
              <a:moveTo>
                <a:pt x="0" y="0"/>
              </a:moveTo>
              <a:lnTo>
                <a:pt x="394169" y="0"/>
              </a:lnTo>
              <a:lnTo>
                <a:pt x="394169" y="1456360"/>
              </a:lnTo>
              <a:lnTo>
                <a:pt x="788339" y="145636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703419" y="3855429"/>
        <a:ext cx="82801" cy="82801"/>
      </dsp:txXfrm>
    </dsp:sp>
    <dsp:sp modelId="{C6A9BF7B-1FCD-40E1-82EE-20CAE5C512A4}">
      <dsp:nvSpPr>
        <dsp:cNvPr id="0" name=""/>
        <dsp:cNvSpPr/>
      </dsp:nvSpPr>
      <dsp:spPr>
        <a:xfrm>
          <a:off x="2350650" y="1522463"/>
          <a:ext cx="828031" cy="1646186"/>
        </a:xfrm>
        <a:custGeom>
          <a:avLst/>
          <a:gdLst/>
          <a:ahLst/>
          <a:cxnLst/>
          <a:rect l="0" t="0" r="0" b="0"/>
          <a:pathLst>
            <a:path>
              <a:moveTo>
                <a:pt x="0" y="1646186"/>
              </a:moveTo>
              <a:lnTo>
                <a:pt x="414015" y="1646186"/>
              </a:lnTo>
              <a:lnTo>
                <a:pt x="414015" y="0"/>
              </a:lnTo>
              <a:lnTo>
                <a:pt x="828031"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718599" y="2299489"/>
        <a:ext cx="92135" cy="92135"/>
      </dsp:txXfrm>
    </dsp:sp>
    <dsp:sp modelId="{B02C1C86-03F6-4F6A-8627-F15312A13C9C}">
      <dsp:nvSpPr>
        <dsp:cNvPr id="0" name=""/>
        <dsp:cNvSpPr/>
      </dsp:nvSpPr>
      <dsp:spPr>
        <a:xfrm rot="16200000">
          <a:off x="-1412681" y="2567781"/>
          <a:ext cx="6324928" cy="1201736"/>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ru-RU" sz="5300" kern="1200" dirty="0" smtClean="0"/>
            <a:t>Общее имущество</a:t>
          </a:r>
          <a:endParaRPr lang="ru-RU" sz="5300" kern="1200" dirty="0"/>
        </a:p>
      </dsp:txBody>
      <dsp:txXfrm>
        <a:off x="-1412681" y="2567781"/>
        <a:ext cx="6324928" cy="1201736"/>
      </dsp:txXfrm>
    </dsp:sp>
    <dsp:sp modelId="{57ABA199-587A-4DB8-A06F-A75C6B7AFC2E}">
      <dsp:nvSpPr>
        <dsp:cNvPr id="0" name=""/>
        <dsp:cNvSpPr/>
      </dsp:nvSpPr>
      <dsp:spPr>
        <a:xfrm>
          <a:off x="3178682" y="216320"/>
          <a:ext cx="3941695" cy="2612286"/>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Раздел имущества возможен в любой момент до его реализации в суде общей юрисдикции с привлечением третьим лицом финансового управляющего, кредиторы вправе участвовать по желанию, обжаловать решение суда общей юрисдикции  вправе как ФУ, так и кредиторы.</a:t>
          </a:r>
          <a:endParaRPr lang="ru-RU" sz="1800" kern="1200" dirty="0"/>
        </a:p>
      </dsp:txBody>
      <dsp:txXfrm>
        <a:off x="3178682" y="216320"/>
        <a:ext cx="3941695" cy="2612286"/>
      </dsp:txXfrm>
    </dsp:sp>
    <dsp:sp modelId="{5893319D-7856-4B8C-82D7-551A6186A34A}">
      <dsp:nvSpPr>
        <dsp:cNvPr id="0" name=""/>
        <dsp:cNvSpPr/>
      </dsp:nvSpPr>
      <dsp:spPr>
        <a:xfrm>
          <a:off x="3138990" y="3129040"/>
          <a:ext cx="3941695" cy="299193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Если раздел имущества не производился, внесудебное соглашение или брачный договор  не было заключено, супруг вправе обратиться в суд общей юрисдикции с заявлением об ином (неравном) определении долей, с привлечением  к участию в деле финансового управляющего</a:t>
          </a:r>
          <a:endParaRPr lang="ru-RU" sz="1600" kern="1200" dirty="0"/>
        </a:p>
      </dsp:txBody>
      <dsp:txXfrm>
        <a:off x="3138990" y="3129040"/>
        <a:ext cx="3941695" cy="2991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1C9E-F426-4EE4-B753-49A2ACDF3F74}">
      <dsp:nvSpPr>
        <dsp:cNvPr id="0" name=""/>
        <dsp:cNvSpPr/>
      </dsp:nvSpPr>
      <dsp:spPr>
        <a:xfrm>
          <a:off x="1353711" y="364377"/>
          <a:ext cx="5522177" cy="1719913"/>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ru-RU" sz="2300" kern="1200" dirty="0" smtClean="0"/>
            <a:t>Внесудебное соглашение супругов о разделе общего имущества (брачный договор) оспаривается:  </a:t>
          </a:r>
          <a:endParaRPr lang="ru-RU" sz="2300" kern="1200" dirty="0"/>
        </a:p>
      </dsp:txBody>
      <dsp:txXfrm>
        <a:off x="1437670" y="448336"/>
        <a:ext cx="5354259" cy="1551995"/>
      </dsp:txXfrm>
    </dsp:sp>
    <dsp:sp modelId="{45798036-AEDE-4DF2-8DE0-4FF4BEC5600C}">
      <dsp:nvSpPr>
        <dsp:cNvPr id="0" name=""/>
        <dsp:cNvSpPr/>
      </dsp:nvSpPr>
      <dsp:spPr>
        <a:xfrm rot="7149805">
          <a:off x="2929018" y="2498735"/>
          <a:ext cx="949219" cy="0"/>
        </a:xfrm>
        <a:custGeom>
          <a:avLst/>
          <a:gdLst/>
          <a:ahLst/>
          <a:cxnLst/>
          <a:rect l="0" t="0" r="0" b="0"/>
          <a:pathLst>
            <a:path>
              <a:moveTo>
                <a:pt x="0" y="0"/>
              </a:moveTo>
              <a:lnTo>
                <a:pt x="949219" y="0"/>
              </a:lnTo>
            </a:path>
          </a:pathLst>
        </a:custGeom>
        <a:no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sp>
    <dsp:sp modelId="{71B47C36-E569-43C2-9C67-B3DA0581CC09}">
      <dsp:nvSpPr>
        <dsp:cNvPr id="0" name=""/>
        <dsp:cNvSpPr/>
      </dsp:nvSpPr>
      <dsp:spPr>
        <a:xfrm>
          <a:off x="0" y="2913180"/>
          <a:ext cx="4411945" cy="3463447"/>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kern="1200" dirty="0" smtClean="0"/>
            <a:t>В рамках дела о банкротстве (по основаниям, предусмотренным статьи 61.2, 61.3 Закона о банкротстве, статьи 10 и 168, 170, пункт 1 статьи 174.1 ГК РФ) , оспаривать вправе ФУ,  кредиторы, включенные в РТК, если размер кредиторской задолженности в РТК более 10 % общего размера </a:t>
          </a:r>
          <a:endParaRPr lang="ru-RU" sz="1600" kern="1200" dirty="0"/>
        </a:p>
      </dsp:txBody>
      <dsp:txXfrm>
        <a:off x="169072" y="3082252"/>
        <a:ext cx="4073801" cy="3125303"/>
      </dsp:txXfrm>
    </dsp:sp>
    <dsp:sp modelId="{E2B8E8E6-8B03-48B9-A64B-DC836E7F431E}">
      <dsp:nvSpPr>
        <dsp:cNvPr id="0" name=""/>
        <dsp:cNvSpPr/>
      </dsp:nvSpPr>
      <dsp:spPr>
        <a:xfrm rot="3174702">
          <a:off x="4529496" y="2557358"/>
          <a:ext cx="1186068" cy="0"/>
        </a:xfrm>
        <a:custGeom>
          <a:avLst/>
          <a:gdLst/>
          <a:ahLst/>
          <a:cxnLst/>
          <a:rect l="0" t="0" r="0" b="0"/>
          <a:pathLst>
            <a:path>
              <a:moveTo>
                <a:pt x="0" y="0"/>
              </a:moveTo>
              <a:lnTo>
                <a:pt x="1186068" y="0"/>
              </a:lnTo>
            </a:path>
          </a:pathLst>
        </a:custGeom>
        <a:no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sp>
    <dsp:sp modelId="{9B281CE2-EC77-4161-9F6B-14BD9F520A7E}">
      <dsp:nvSpPr>
        <dsp:cNvPr id="0" name=""/>
        <dsp:cNvSpPr/>
      </dsp:nvSpPr>
      <dsp:spPr>
        <a:xfrm>
          <a:off x="4815485" y="3030425"/>
          <a:ext cx="3414114" cy="2757731"/>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ru-RU" sz="2200" kern="1200" dirty="0" smtClean="0"/>
            <a:t>В суде общей юрисдикции по иным основаниям, по заявлению финансового управляющего</a:t>
          </a:r>
          <a:endParaRPr lang="ru-RU" sz="2200" kern="1200" dirty="0"/>
        </a:p>
      </dsp:txBody>
      <dsp:txXfrm>
        <a:off x="4950106" y="3165046"/>
        <a:ext cx="3144872" cy="24884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2E9D-A84F-4450-8534-38816BBC1529}">
      <dsp:nvSpPr>
        <dsp:cNvPr id="0" name=""/>
        <dsp:cNvSpPr/>
      </dsp:nvSpPr>
      <dsp:spPr>
        <a:xfrm>
          <a:off x="648066" y="1709371"/>
          <a:ext cx="1793081" cy="1793081"/>
        </a:xfrm>
        <a:prstGeom prst="round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Внесудебное соглашение о разделе общего имущества  (брачный договор)</a:t>
          </a:r>
          <a:endParaRPr lang="ru-RU" sz="1800" kern="1200" dirty="0">
            <a:latin typeface="Times New Roman" panose="02020603050405020304" pitchFamily="18" charset="0"/>
            <a:cs typeface="Times New Roman" panose="02020603050405020304" pitchFamily="18" charset="0"/>
          </a:endParaRPr>
        </a:p>
      </dsp:txBody>
      <dsp:txXfrm>
        <a:off x="735597" y="1796902"/>
        <a:ext cx="1618019" cy="1618019"/>
      </dsp:txXfrm>
    </dsp:sp>
    <dsp:sp modelId="{122C95B4-DF06-415A-8EF0-CC6F84662C6B}">
      <dsp:nvSpPr>
        <dsp:cNvPr id="0" name=""/>
        <dsp:cNvSpPr/>
      </dsp:nvSpPr>
      <dsp:spPr>
        <a:xfrm rot="19718534">
          <a:off x="2384104" y="1856341"/>
          <a:ext cx="781069" cy="0"/>
        </a:xfrm>
        <a:custGeom>
          <a:avLst/>
          <a:gdLst/>
          <a:ahLst/>
          <a:cxnLst/>
          <a:rect l="0" t="0" r="0" b="0"/>
          <a:pathLst>
            <a:path>
              <a:moveTo>
                <a:pt x="0" y="0"/>
              </a:moveTo>
              <a:lnTo>
                <a:pt x="781069" y="0"/>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sp>
    <dsp:sp modelId="{3999D51B-3B5D-4FDF-ABA7-D73684457262}">
      <dsp:nvSpPr>
        <dsp:cNvPr id="0" name=""/>
        <dsp:cNvSpPr/>
      </dsp:nvSpPr>
      <dsp:spPr>
        <a:xfrm>
          <a:off x="1728188" y="1"/>
          <a:ext cx="5472611" cy="1653113"/>
        </a:xfrm>
        <a:prstGeom prst="round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ru-RU" sz="2100" kern="1200" dirty="0" smtClean="0">
              <a:latin typeface="Times New Roman" panose="02020603050405020304" pitchFamily="18" charset="0"/>
              <a:cs typeface="Times New Roman" panose="02020603050405020304" pitchFamily="18" charset="0"/>
            </a:rPr>
            <a:t>Если оно заключено до возникновения обязательства перед кредитором, то подлежит учету и противопоставляется кредитору, за исключением случаев, если оно оспорено и признано недействительным</a:t>
          </a:r>
          <a:endParaRPr lang="ru-RU" sz="2100" kern="1200" dirty="0">
            <a:latin typeface="Times New Roman" panose="02020603050405020304" pitchFamily="18" charset="0"/>
            <a:cs typeface="Times New Roman" panose="02020603050405020304" pitchFamily="18" charset="0"/>
          </a:endParaRPr>
        </a:p>
      </dsp:txBody>
      <dsp:txXfrm>
        <a:off x="1808886" y="80699"/>
        <a:ext cx="5311215" cy="1491717"/>
      </dsp:txXfrm>
    </dsp:sp>
    <dsp:sp modelId="{1C1908FD-3785-4994-B0A2-B70A5CDCEAFF}">
      <dsp:nvSpPr>
        <dsp:cNvPr id="0" name=""/>
        <dsp:cNvSpPr/>
      </dsp:nvSpPr>
      <dsp:spPr>
        <a:xfrm rot="2592278">
          <a:off x="2319749" y="3754537"/>
          <a:ext cx="895642" cy="0"/>
        </a:xfrm>
        <a:custGeom>
          <a:avLst/>
          <a:gdLst/>
          <a:ahLst/>
          <a:cxnLst/>
          <a:rect l="0" t="0" r="0" b="0"/>
          <a:pathLst>
            <a:path>
              <a:moveTo>
                <a:pt x="0" y="0"/>
              </a:moveTo>
              <a:lnTo>
                <a:pt x="895642" y="0"/>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sp>
    <dsp:sp modelId="{B1DB5A6D-AE53-44D6-9621-D1C7D74AF361}">
      <dsp:nvSpPr>
        <dsp:cNvPr id="0" name=""/>
        <dsp:cNvSpPr/>
      </dsp:nvSpPr>
      <dsp:spPr>
        <a:xfrm>
          <a:off x="1224137" y="4061118"/>
          <a:ext cx="6192684" cy="2303868"/>
        </a:xfrm>
        <a:prstGeom prst="round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ru-RU" sz="2100" kern="1200" dirty="0" smtClean="0">
              <a:latin typeface="Times New Roman" panose="02020603050405020304" pitchFamily="18" charset="0"/>
              <a:cs typeface="Times New Roman" panose="02020603050405020304" pitchFamily="18" charset="0"/>
            </a:rPr>
            <a:t>Если оно заключено ПОСЛЕ возникновения обязательств перед кредитором, то  не учитывается при расчетах с кредиторами,  имущество, перешедшее по соглашению к супругу, включается в конкурсную массу, расчеты с кредиторами производятся в том числе за счет реализации этого имущества, по общему правилу </a:t>
          </a:r>
          <a:endParaRPr lang="ru-RU" sz="2100" kern="1200" dirty="0">
            <a:latin typeface="Times New Roman" panose="02020603050405020304" pitchFamily="18" charset="0"/>
            <a:cs typeface="Times New Roman" panose="02020603050405020304" pitchFamily="18" charset="0"/>
          </a:endParaRPr>
        </a:p>
      </dsp:txBody>
      <dsp:txXfrm>
        <a:off x="1336603" y="4173584"/>
        <a:ext cx="5967752" cy="20789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A0D04-6E80-417D-8102-708FB272CA7E}">
      <dsp:nvSpPr>
        <dsp:cNvPr id="0" name=""/>
        <dsp:cNvSpPr/>
      </dsp:nvSpPr>
      <dsp:spPr>
        <a:xfrm>
          <a:off x="176965" y="1923137"/>
          <a:ext cx="2071504" cy="3607359"/>
        </a:xfrm>
        <a:prstGeom prst="roundRect">
          <a:avLst>
            <a:gd name="adj" fmla="val 10000"/>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0" kern="1200" dirty="0" smtClean="0">
              <a:latin typeface="Times New Roman" panose="02020603050405020304" pitchFamily="18" charset="0"/>
              <a:cs typeface="Times New Roman" panose="02020603050405020304" pitchFamily="18" charset="0"/>
            </a:rPr>
            <a:t>Общее имущество, отнесенное на основании внесудебного соглашения (брачного договора) на супруга должника, подлежит передаче ФУ для реализации, если супруг уклоняется от передачи имущества, то</a:t>
          </a:r>
          <a:endParaRPr lang="ru-RU" sz="1800" b="0" kern="1200" dirty="0">
            <a:latin typeface="Times New Roman" panose="02020603050405020304" pitchFamily="18" charset="0"/>
            <a:cs typeface="Times New Roman" panose="02020603050405020304" pitchFamily="18" charset="0"/>
          </a:endParaRPr>
        </a:p>
      </dsp:txBody>
      <dsp:txXfrm>
        <a:off x="237637" y="1983809"/>
        <a:ext cx="1950160" cy="3486015"/>
      </dsp:txXfrm>
    </dsp:sp>
    <dsp:sp modelId="{B6E00790-694B-43E4-9F3C-ABAFF900B025}">
      <dsp:nvSpPr>
        <dsp:cNvPr id="0" name=""/>
        <dsp:cNvSpPr/>
      </dsp:nvSpPr>
      <dsp:spPr>
        <a:xfrm rot="18154124">
          <a:off x="1971439" y="3209263"/>
          <a:ext cx="1200073" cy="23751"/>
        </a:xfrm>
        <a:custGeom>
          <a:avLst/>
          <a:gdLst/>
          <a:ahLst/>
          <a:cxnLst/>
          <a:rect l="0" t="0" r="0" b="0"/>
          <a:pathLst>
            <a:path>
              <a:moveTo>
                <a:pt x="0" y="11875"/>
              </a:moveTo>
              <a:lnTo>
                <a:pt x="1200073" y="11875"/>
              </a:lnTo>
            </a:path>
          </a:pathLst>
        </a:custGeom>
        <a:no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541474" y="3191137"/>
        <a:ext cx="60003" cy="60003"/>
      </dsp:txXfrm>
    </dsp:sp>
    <dsp:sp modelId="{4A4F6EAD-9C0A-4226-9494-A4EAD1A90BAD}">
      <dsp:nvSpPr>
        <dsp:cNvPr id="0" name=""/>
        <dsp:cNvSpPr/>
      </dsp:nvSpPr>
      <dsp:spPr>
        <a:xfrm>
          <a:off x="2894482" y="1337801"/>
          <a:ext cx="2145053" cy="2755317"/>
        </a:xfrm>
        <a:prstGeom prst="roundRect">
          <a:avLst>
            <a:gd name="adj" fmla="val 10000"/>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Если имущество у супруга в натуре отсутствует, то ФУ вправе заявить одномоментно следующие требования </a:t>
          </a:r>
          <a:r>
            <a:rPr lang="ru-RU" sz="1400" kern="1200" dirty="0" smtClean="0"/>
            <a:t>:</a:t>
          </a:r>
          <a:endParaRPr lang="ru-RU" sz="1400" kern="1200" dirty="0"/>
        </a:p>
      </dsp:txBody>
      <dsp:txXfrm>
        <a:off x="2957308" y="1400627"/>
        <a:ext cx="2019401" cy="2629665"/>
      </dsp:txXfrm>
    </dsp:sp>
    <dsp:sp modelId="{9ED765B1-1738-4345-8C10-B94866793434}">
      <dsp:nvSpPr>
        <dsp:cNvPr id="0" name=""/>
        <dsp:cNvSpPr/>
      </dsp:nvSpPr>
      <dsp:spPr>
        <a:xfrm rot="17327409">
          <a:off x="4359737" y="1754224"/>
          <a:ext cx="2005610" cy="23751"/>
        </a:xfrm>
        <a:custGeom>
          <a:avLst/>
          <a:gdLst/>
          <a:ahLst/>
          <a:cxnLst/>
          <a:rect l="0" t="0" r="0" b="0"/>
          <a:pathLst>
            <a:path>
              <a:moveTo>
                <a:pt x="0" y="11875"/>
              </a:moveTo>
              <a:lnTo>
                <a:pt x="2005610" y="11875"/>
              </a:lnTo>
            </a:path>
          </a:pathLst>
        </a:custGeom>
        <a:no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312401" y="1715960"/>
        <a:ext cx="100280" cy="100280"/>
      </dsp:txXfrm>
    </dsp:sp>
    <dsp:sp modelId="{E77B1B92-BEDF-4E30-AB02-EB371A0C82DC}">
      <dsp:nvSpPr>
        <dsp:cNvPr id="0" name=""/>
        <dsp:cNvSpPr/>
      </dsp:nvSpPr>
      <dsp:spPr>
        <a:xfrm>
          <a:off x="5685548" y="3979"/>
          <a:ext cx="2496823" cy="1625521"/>
        </a:xfrm>
        <a:prstGeom prst="roundRect">
          <a:avLst>
            <a:gd name="adj" fmla="val 10000"/>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Истребование имущества в порядке </a:t>
          </a:r>
          <a:r>
            <a:rPr lang="ru-RU" sz="1600" kern="1200" dirty="0" err="1" smtClean="0"/>
            <a:t>ст.ст</a:t>
          </a:r>
          <a:r>
            <a:rPr lang="ru-RU" sz="1600" kern="1200" dirty="0" smtClean="0"/>
            <a:t>. 301,302 ГК РФ у третьих лиц</a:t>
          </a:r>
          <a:endParaRPr lang="ru-RU" sz="1600" kern="1200" dirty="0"/>
        </a:p>
      </dsp:txBody>
      <dsp:txXfrm>
        <a:off x="5733158" y="51589"/>
        <a:ext cx="2401603" cy="1530301"/>
      </dsp:txXfrm>
    </dsp:sp>
    <dsp:sp modelId="{19804711-7733-4E3C-961D-85E9A5A0E5CA}">
      <dsp:nvSpPr>
        <dsp:cNvPr id="0" name=""/>
        <dsp:cNvSpPr/>
      </dsp:nvSpPr>
      <dsp:spPr>
        <a:xfrm rot="3210543">
          <a:off x="4819396" y="3140247"/>
          <a:ext cx="1086291" cy="23751"/>
        </a:xfrm>
        <a:custGeom>
          <a:avLst/>
          <a:gdLst/>
          <a:ahLst/>
          <a:cxnLst/>
          <a:rect l="0" t="0" r="0" b="0"/>
          <a:pathLst>
            <a:path>
              <a:moveTo>
                <a:pt x="0" y="11875"/>
              </a:moveTo>
              <a:lnTo>
                <a:pt x="1086291" y="11875"/>
              </a:lnTo>
            </a:path>
          </a:pathLst>
        </a:custGeom>
        <a:no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335384" y="3124965"/>
        <a:ext cx="54314" cy="54314"/>
      </dsp:txXfrm>
    </dsp:sp>
    <dsp:sp modelId="{8B068327-AD0A-4373-8BE5-80BD9431DD5D}">
      <dsp:nvSpPr>
        <dsp:cNvPr id="0" name=""/>
        <dsp:cNvSpPr/>
      </dsp:nvSpPr>
      <dsp:spPr>
        <a:xfrm>
          <a:off x="5685548" y="1750628"/>
          <a:ext cx="2706438" cy="3676313"/>
        </a:xfrm>
        <a:prstGeom prst="roundRect">
          <a:avLst>
            <a:gd name="adj" fmla="val 10000"/>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Взыскание с супруга денежных средств: </a:t>
          </a:r>
        </a:p>
        <a:p>
          <a:pPr lvl="0" algn="ctr" defTabSz="533400">
            <a:lnSpc>
              <a:spcPct val="90000"/>
            </a:lnSpc>
            <a:spcBef>
              <a:spcPct val="0"/>
            </a:spcBef>
            <a:spcAft>
              <a:spcPct val="35000"/>
            </a:spcAft>
          </a:pPr>
          <a:r>
            <a:rPr lang="ru-RU" sz="1200" kern="1200" dirty="0" smtClean="0"/>
            <a:t>1. Если имеются общие долги супругов, то в полной стоимости имущества</a:t>
          </a:r>
        </a:p>
        <a:p>
          <a:pPr lvl="0" algn="ctr" defTabSz="533400">
            <a:lnSpc>
              <a:spcPct val="90000"/>
            </a:lnSpc>
            <a:spcBef>
              <a:spcPct val="0"/>
            </a:spcBef>
            <a:spcAft>
              <a:spcPct val="35000"/>
            </a:spcAft>
          </a:pPr>
          <a:r>
            <a:rPr lang="ru-RU" sz="1200" kern="1200" dirty="0" smtClean="0"/>
            <a:t>2. Если только личные долги, то в сумме,</a:t>
          </a:r>
        </a:p>
        <a:p>
          <a:pPr lvl="0" algn="ctr" defTabSz="533400">
            <a:lnSpc>
              <a:spcPct val="90000"/>
            </a:lnSpc>
            <a:spcBef>
              <a:spcPct val="0"/>
            </a:spcBef>
            <a:spcAft>
              <a:spcPct val="35000"/>
            </a:spcAft>
          </a:pPr>
          <a:r>
            <a:rPr lang="ru-RU" sz="1200" kern="1200" dirty="0" smtClean="0"/>
            <a:t>превышающей то, что причиталось супругу до изменения режима</a:t>
          </a:r>
        </a:p>
        <a:p>
          <a:pPr lvl="0" algn="ctr" defTabSz="533400">
            <a:lnSpc>
              <a:spcPct val="90000"/>
            </a:lnSpc>
            <a:spcBef>
              <a:spcPct val="0"/>
            </a:spcBef>
            <a:spcAft>
              <a:spcPct val="35000"/>
            </a:spcAft>
          </a:pPr>
          <a:r>
            <a:rPr lang="ru-RU" sz="1200" kern="1200" dirty="0" smtClean="0"/>
            <a:t>собственности , в любом случае супругу возвращается </a:t>
          </a:r>
          <a:r>
            <a:rPr lang="ru-RU" sz="1200" kern="1200" dirty="0" err="1" smtClean="0"/>
            <a:t>то,что</a:t>
          </a:r>
          <a:r>
            <a:rPr lang="ru-RU" sz="1200" kern="1200" dirty="0" smtClean="0"/>
            <a:t> осталось по итогам расчетов с кредиторами</a:t>
          </a:r>
          <a:endParaRPr lang="ru-RU" sz="1200" kern="1200" dirty="0"/>
        </a:p>
      </dsp:txBody>
      <dsp:txXfrm>
        <a:off x="5764817" y="1829897"/>
        <a:ext cx="2547900" cy="3517775"/>
      </dsp:txXfrm>
    </dsp:sp>
    <dsp:sp modelId="{623CC604-580E-431A-8B2B-A6D2E2A4EAE6}">
      <dsp:nvSpPr>
        <dsp:cNvPr id="0" name=""/>
        <dsp:cNvSpPr/>
      </dsp:nvSpPr>
      <dsp:spPr>
        <a:xfrm rot="3948696">
          <a:off x="1783152" y="4434053"/>
          <a:ext cx="1576647" cy="23751"/>
        </a:xfrm>
        <a:custGeom>
          <a:avLst/>
          <a:gdLst/>
          <a:ahLst/>
          <a:cxnLst/>
          <a:rect l="0" t="0" r="0" b="0"/>
          <a:pathLst>
            <a:path>
              <a:moveTo>
                <a:pt x="0" y="11875"/>
              </a:moveTo>
              <a:lnTo>
                <a:pt x="1576647" y="11875"/>
              </a:lnTo>
            </a:path>
          </a:pathLst>
        </a:custGeom>
        <a:no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532059" y="4406512"/>
        <a:ext cx="78832" cy="78832"/>
      </dsp:txXfrm>
    </dsp:sp>
    <dsp:sp modelId="{D3744885-FE75-42A2-811E-36BF498D6258}">
      <dsp:nvSpPr>
        <dsp:cNvPr id="0" name=""/>
        <dsp:cNvSpPr/>
      </dsp:nvSpPr>
      <dsp:spPr>
        <a:xfrm>
          <a:off x="2894482" y="4214246"/>
          <a:ext cx="2314550" cy="1901587"/>
        </a:xfrm>
        <a:prstGeom prst="roundRect">
          <a:avLst>
            <a:gd name="adj" fmla="val 10000"/>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ФУ заявляет об отобрании данного имущества у супруга (если имущество находится у супруга)</a:t>
          </a:r>
          <a:endParaRPr lang="ru-RU" sz="1400" kern="1200" dirty="0"/>
        </a:p>
      </dsp:txBody>
      <dsp:txXfrm>
        <a:off x="2950178" y="4269942"/>
        <a:ext cx="2203158" cy="17901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38010-407A-4F2F-BAB0-0E2D77D49E9B}">
      <dsp:nvSpPr>
        <dsp:cNvPr id="0" name=""/>
        <dsp:cNvSpPr/>
      </dsp:nvSpPr>
      <dsp:spPr>
        <a:xfrm>
          <a:off x="458738" y="3168203"/>
          <a:ext cx="298091" cy="1845679"/>
        </a:xfrm>
        <a:custGeom>
          <a:avLst/>
          <a:gdLst/>
          <a:ahLst/>
          <a:cxnLst/>
          <a:rect l="0" t="0" r="0" b="0"/>
          <a:pathLst>
            <a:path>
              <a:moveTo>
                <a:pt x="0" y="0"/>
              </a:moveTo>
              <a:lnTo>
                <a:pt x="149045" y="0"/>
              </a:lnTo>
              <a:lnTo>
                <a:pt x="149045" y="1845679"/>
              </a:lnTo>
              <a:lnTo>
                <a:pt x="298091" y="1845679"/>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1044" y="4044303"/>
        <a:ext cx="93479" cy="93479"/>
      </dsp:txXfrm>
    </dsp:sp>
    <dsp:sp modelId="{40F8A6CF-967D-4889-8B6A-81D74D43F1A3}">
      <dsp:nvSpPr>
        <dsp:cNvPr id="0" name=""/>
        <dsp:cNvSpPr/>
      </dsp:nvSpPr>
      <dsp:spPr>
        <a:xfrm>
          <a:off x="458738" y="1884629"/>
          <a:ext cx="298091" cy="1283573"/>
        </a:xfrm>
        <a:custGeom>
          <a:avLst/>
          <a:gdLst/>
          <a:ahLst/>
          <a:cxnLst/>
          <a:rect l="0" t="0" r="0" b="0"/>
          <a:pathLst>
            <a:path>
              <a:moveTo>
                <a:pt x="0" y="1283573"/>
              </a:moveTo>
              <a:lnTo>
                <a:pt x="149045" y="1283573"/>
              </a:lnTo>
              <a:lnTo>
                <a:pt x="149045" y="0"/>
              </a:lnTo>
              <a:lnTo>
                <a:pt x="298091" y="0"/>
              </a:lnTo>
            </a:path>
          </a:pathLst>
        </a:custGeom>
        <a:no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74840" y="2493473"/>
        <a:ext cx="65886" cy="65886"/>
      </dsp:txXfrm>
    </dsp:sp>
    <dsp:sp modelId="{88FF44AC-4317-4361-8612-74BBDAEF559F}">
      <dsp:nvSpPr>
        <dsp:cNvPr id="0" name=""/>
        <dsp:cNvSpPr/>
      </dsp:nvSpPr>
      <dsp:spPr>
        <a:xfrm rot="16200000">
          <a:off x="-964276" y="2940999"/>
          <a:ext cx="2391622" cy="454408"/>
        </a:xfrm>
        <a:prstGeom prst="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t>Остаток от 10% </a:t>
          </a:r>
          <a:endParaRPr lang="ru-RU" sz="2300" kern="1200" dirty="0"/>
        </a:p>
      </dsp:txBody>
      <dsp:txXfrm>
        <a:off x="-964276" y="2940999"/>
        <a:ext cx="2391622" cy="454408"/>
      </dsp:txXfrm>
    </dsp:sp>
    <dsp:sp modelId="{2470AAF3-13AE-4093-B66A-2CB0503C43F4}">
      <dsp:nvSpPr>
        <dsp:cNvPr id="0" name=""/>
        <dsp:cNvSpPr/>
      </dsp:nvSpPr>
      <dsp:spPr>
        <a:xfrm>
          <a:off x="756830" y="95751"/>
          <a:ext cx="7951807" cy="3577756"/>
        </a:xfrm>
        <a:prstGeom prst="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kern="1200" dirty="0" smtClean="0"/>
            <a:t>Если отсутствуют иные общие обязательства супругов, не связанные с залогом: делятся по ½: </a:t>
          </a:r>
        </a:p>
        <a:p>
          <a:pPr lvl="0" algn="ctr" defTabSz="755650">
            <a:lnSpc>
              <a:spcPct val="90000"/>
            </a:lnSpc>
            <a:spcBef>
              <a:spcPct val="0"/>
            </a:spcBef>
            <a:spcAft>
              <a:spcPct val="35000"/>
            </a:spcAft>
          </a:pPr>
          <a:r>
            <a:rPr lang="ru-RU" sz="1700" kern="1200" dirty="0" smtClean="0"/>
            <a:t>1. </a:t>
          </a:r>
          <a:r>
            <a:rPr lang="ru-RU" sz="1700" b="1" kern="1200" dirty="0" smtClean="0"/>
            <a:t>½ половина должника </a:t>
          </a:r>
          <a:r>
            <a:rPr lang="ru-RU" sz="1700" kern="1200" dirty="0" smtClean="0"/>
            <a:t>– на погашение иных текущих расходов, не связанных с реализацией заложенного имущества, оставшиеся после этого средства – залоговому кредитору</a:t>
          </a:r>
        </a:p>
        <a:p>
          <a:pPr lvl="0" algn="ctr" defTabSz="755650">
            <a:lnSpc>
              <a:spcPct val="90000"/>
            </a:lnSpc>
            <a:spcBef>
              <a:spcPct val="0"/>
            </a:spcBef>
            <a:spcAft>
              <a:spcPct val="35000"/>
            </a:spcAft>
          </a:pPr>
          <a:r>
            <a:rPr lang="ru-RU" sz="1700" kern="1200" dirty="0" smtClean="0"/>
            <a:t>2. </a:t>
          </a:r>
          <a:r>
            <a:rPr lang="ru-RU" sz="1700" b="1" kern="1200" dirty="0" smtClean="0"/>
            <a:t>½ половина супруги должника </a:t>
          </a:r>
          <a:r>
            <a:rPr lang="ru-RU" sz="1700" kern="1200" dirty="0" smtClean="0"/>
            <a:t>– направляется залоговому кредитору (если долг не погашен), если долг перед залоговым кредитором погашен – направляются супруге</a:t>
          </a:r>
        </a:p>
        <a:p>
          <a:pPr lvl="0" algn="ctr" defTabSz="755650">
            <a:lnSpc>
              <a:spcPct val="90000"/>
            </a:lnSpc>
            <a:spcBef>
              <a:spcPct val="0"/>
            </a:spcBef>
            <a:spcAft>
              <a:spcPct val="35000"/>
            </a:spcAft>
          </a:pPr>
          <a:endParaRPr lang="ru-RU" sz="1700" kern="1200" dirty="0"/>
        </a:p>
      </dsp:txBody>
      <dsp:txXfrm>
        <a:off x="756830" y="95751"/>
        <a:ext cx="7951807" cy="3577756"/>
      </dsp:txXfrm>
    </dsp:sp>
    <dsp:sp modelId="{A0E2EFF2-C108-4CFA-977C-2A76EE99CC2A}">
      <dsp:nvSpPr>
        <dsp:cNvPr id="0" name=""/>
        <dsp:cNvSpPr/>
      </dsp:nvSpPr>
      <dsp:spPr>
        <a:xfrm>
          <a:off x="756830" y="3787109"/>
          <a:ext cx="7552305" cy="2453545"/>
        </a:xfrm>
        <a:prstGeom prst="rect">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Если в РТК имеются иные общие долги супругов или имеются общие текущие обязательства (коммунальные расходы по содержанию общего залогового имущества), то выплаты в пользу супруги не производятся до погашения данных обязательств</a:t>
          </a:r>
          <a:endParaRPr lang="ru-RU" sz="1600" kern="1200" dirty="0"/>
        </a:p>
      </dsp:txBody>
      <dsp:txXfrm>
        <a:off x="756830" y="3787109"/>
        <a:ext cx="7552305" cy="24535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7317E-ABD4-429E-B3A5-FEB0CBDE5D75}">
      <dsp:nvSpPr>
        <dsp:cNvPr id="0" name=""/>
        <dsp:cNvSpPr/>
      </dsp:nvSpPr>
      <dsp:spPr>
        <a:xfrm>
          <a:off x="3571596" y="799"/>
          <a:ext cx="5357395" cy="3119584"/>
        </a:xfrm>
        <a:prstGeom prst="rightArrow">
          <a:avLst>
            <a:gd name="adj1" fmla="val 75000"/>
            <a:gd name="adj2" fmla="val 5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Обжалуется ФУ или кредиторами в установленном процессуальным законодательством порядке</a:t>
          </a:r>
          <a:endParaRPr lang="ru-RU" sz="1400" kern="1200" dirty="0"/>
        </a:p>
        <a:p>
          <a:pPr marL="114300" lvl="1" indent="-114300" algn="l" defTabSz="622300">
            <a:lnSpc>
              <a:spcPct val="90000"/>
            </a:lnSpc>
            <a:spcBef>
              <a:spcPct val="0"/>
            </a:spcBef>
            <a:spcAft>
              <a:spcPct val="15000"/>
            </a:spcAft>
            <a:buChar char="••"/>
          </a:pPr>
          <a:r>
            <a:rPr lang="ru-RU" sz="1400" kern="1200" dirty="0" smtClean="0"/>
            <a:t>Если судебным актом нарушены их права и законные интересы</a:t>
          </a:r>
          <a:endParaRPr lang="ru-RU" sz="1400" kern="1200" dirty="0"/>
        </a:p>
      </dsp:txBody>
      <dsp:txXfrm>
        <a:off x="3571596" y="390747"/>
        <a:ext cx="4187551" cy="2339688"/>
      </dsp:txXfrm>
    </dsp:sp>
    <dsp:sp modelId="{7F373B12-10B7-4743-8A33-AF169D987DA9}">
      <dsp:nvSpPr>
        <dsp:cNvPr id="0" name=""/>
        <dsp:cNvSpPr/>
      </dsp:nvSpPr>
      <dsp:spPr>
        <a:xfrm>
          <a:off x="0" y="799"/>
          <a:ext cx="3571596" cy="3119584"/>
        </a:xfrm>
        <a:prstGeom prst="round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kern="1200" dirty="0" smtClean="0"/>
            <a:t>Судебное решение об установлении алиментов</a:t>
          </a:r>
          <a:endParaRPr lang="ru-RU" sz="3300" kern="1200" dirty="0"/>
        </a:p>
      </dsp:txBody>
      <dsp:txXfrm>
        <a:off x="152286" y="153085"/>
        <a:ext cx="3267024" cy="2815012"/>
      </dsp:txXfrm>
    </dsp:sp>
    <dsp:sp modelId="{91E4DFA0-AE8C-432F-8F2A-738E7B903D93}">
      <dsp:nvSpPr>
        <dsp:cNvPr id="0" name=""/>
        <dsp:cNvSpPr/>
      </dsp:nvSpPr>
      <dsp:spPr>
        <a:xfrm>
          <a:off x="3571596" y="3433143"/>
          <a:ext cx="5357395" cy="3119584"/>
        </a:xfrm>
        <a:prstGeom prst="rightArrow">
          <a:avLst>
            <a:gd name="adj1" fmla="val 75000"/>
            <a:gd name="adj2" fmla="val 5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может быть признано недействительным по заявлению ФУ, кредиторов, чьи требования включены в РТК (свыше 10% общего размера задолженности) в рамках дела о несостоятельности  (по основаниям </a:t>
          </a:r>
          <a:r>
            <a:rPr lang="ru-RU" sz="1400" kern="1200" dirty="0" err="1" smtClean="0"/>
            <a:t>ст.ст</a:t>
          </a:r>
          <a:r>
            <a:rPr lang="ru-RU" sz="1400" kern="1200" dirty="0" smtClean="0"/>
            <a:t>. 61.2. Закона о банкротстве, ст. 10 и 168, ст. 170 ГК РФ).</a:t>
          </a:r>
          <a:endParaRPr lang="ru-RU" sz="1400" kern="1200" dirty="0"/>
        </a:p>
        <a:p>
          <a:pPr marL="114300" lvl="1" indent="-114300" algn="l" defTabSz="622300">
            <a:lnSpc>
              <a:spcPct val="90000"/>
            </a:lnSpc>
            <a:spcBef>
              <a:spcPct val="0"/>
            </a:spcBef>
            <a:spcAft>
              <a:spcPct val="15000"/>
            </a:spcAft>
            <a:buChar char="••"/>
          </a:pPr>
          <a:r>
            <a:rPr lang="ru-RU" sz="1400" kern="1200" dirty="0" smtClean="0"/>
            <a:t>Либо в </a:t>
          </a:r>
          <a:r>
            <a:rPr lang="ru-RU" sz="1400" kern="1200" dirty="0" err="1" smtClean="0"/>
            <a:t>общеисковом</a:t>
          </a:r>
          <a:r>
            <a:rPr lang="ru-RU" sz="1400" kern="1200" dirty="0" smtClean="0"/>
            <a:t> порядке по иным основаниям по заявлению ФУ.</a:t>
          </a:r>
          <a:endParaRPr lang="ru-RU" sz="1400" kern="1200" dirty="0"/>
        </a:p>
      </dsp:txBody>
      <dsp:txXfrm>
        <a:off x="3571596" y="3823091"/>
        <a:ext cx="4187551" cy="2339688"/>
      </dsp:txXfrm>
    </dsp:sp>
    <dsp:sp modelId="{1C1AE292-652D-40F3-8F32-8208391D2DC4}">
      <dsp:nvSpPr>
        <dsp:cNvPr id="0" name=""/>
        <dsp:cNvSpPr/>
      </dsp:nvSpPr>
      <dsp:spPr>
        <a:xfrm>
          <a:off x="0" y="3432343"/>
          <a:ext cx="3571596" cy="3119584"/>
        </a:xfrm>
        <a:prstGeom prst="round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kern="1200" dirty="0" smtClean="0"/>
            <a:t>Внесудебное соглашение об уплате алиментов</a:t>
          </a:r>
          <a:endParaRPr lang="ru-RU" sz="3300" kern="1200" dirty="0"/>
        </a:p>
      </dsp:txBody>
      <dsp:txXfrm>
        <a:off x="152286" y="3584629"/>
        <a:ext cx="3267024" cy="28150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AE746-51FD-4DB3-913E-A7187F22B859}">
      <dsp:nvSpPr>
        <dsp:cNvPr id="0" name=""/>
        <dsp:cNvSpPr/>
      </dsp:nvSpPr>
      <dsp:spPr>
        <a:xfrm>
          <a:off x="3403275" y="3276228"/>
          <a:ext cx="816698" cy="1556208"/>
        </a:xfrm>
        <a:custGeom>
          <a:avLst/>
          <a:gdLst/>
          <a:ahLst/>
          <a:cxnLst/>
          <a:rect l="0" t="0" r="0" b="0"/>
          <a:pathLst>
            <a:path>
              <a:moveTo>
                <a:pt x="0" y="0"/>
              </a:moveTo>
              <a:lnTo>
                <a:pt x="408349" y="0"/>
              </a:lnTo>
              <a:lnTo>
                <a:pt x="408349" y="1556208"/>
              </a:lnTo>
              <a:lnTo>
                <a:pt x="816698" y="155620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67687" y="4010394"/>
        <a:ext cx="87874" cy="87874"/>
      </dsp:txXfrm>
    </dsp:sp>
    <dsp:sp modelId="{E0884A89-6CA2-420F-852C-29ECB0B793BE}">
      <dsp:nvSpPr>
        <dsp:cNvPr id="0" name=""/>
        <dsp:cNvSpPr/>
      </dsp:nvSpPr>
      <dsp:spPr>
        <a:xfrm>
          <a:off x="3403275" y="3230507"/>
          <a:ext cx="816698" cy="91440"/>
        </a:xfrm>
        <a:custGeom>
          <a:avLst/>
          <a:gdLst/>
          <a:ahLst/>
          <a:cxnLst/>
          <a:rect l="0" t="0" r="0" b="0"/>
          <a:pathLst>
            <a:path>
              <a:moveTo>
                <a:pt x="0" y="45720"/>
              </a:moveTo>
              <a:lnTo>
                <a:pt x="816698" y="45720"/>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91206" y="3255810"/>
        <a:ext cx="40834" cy="40834"/>
      </dsp:txXfrm>
    </dsp:sp>
    <dsp:sp modelId="{53727E81-2B92-42DD-9326-DE235B2F728E}">
      <dsp:nvSpPr>
        <dsp:cNvPr id="0" name=""/>
        <dsp:cNvSpPr/>
      </dsp:nvSpPr>
      <dsp:spPr>
        <a:xfrm>
          <a:off x="3403275" y="1720019"/>
          <a:ext cx="816698" cy="1556208"/>
        </a:xfrm>
        <a:custGeom>
          <a:avLst/>
          <a:gdLst/>
          <a:ahLst/>
          <a:cxnLst/>
          <a:rect l="0" t="0" r="0" b="0"/>
          <a:pathLst>
            <a:path>
              <a:moveTo>
                <a:pt x="0" y="1556208"/>
              </a:moveTo>
              <a:lnTo>
                <a:pt x="408349" y="1556208"/>
              </a:lnTo>
              <a:lnTo>
                <a:pt x="408349" y="0"/>
              </a:lnTo>
              <a:lnTo>
                <a:pt x="816698" y="0"/>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67687" y="2454186"/>
        <a:ext cx="87874" cy="87874"/>
      </dsp:txXfrm>
    </dsp:sp>
    <dsp:sp modelId="{D1FD026C-6EF7-41B3-8DD8-5AF90286D5F9}">
      <dsp:nvSpPr>
        <dsp:cNvPr id="0" name=""/>
        <dsp:cNvSpPr/>
      </dsp:nvSpPr>
      <dsp:spPr>
        <a:xfrm rot="16200000">
          <a:off x="-1369838" y="1779342"/>
          <a:ext cx="6552456" cy="2993771"/>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ru-RU" sz="2300" kern="1200" dirty="0" smtClean="0"/>
            <a:t>При оспаривании алиментного соглашения направленность на достижение противоправных целей должна быть иметься на дату его заключения! Если нет, то допустимо не оспаривание соглашения, а подача одного из трех возможных заявлений</a:t>
          </a:r>
          <a:endParaRPr lang="ru-RU" sz="2300" kern="1200" dirty="0"/>
        </a:p>
      </dsp:txBody>
      <dsp:txXfrm>
        <a:off x="-1369838" y="1779342"/>
        <a:ext cx="6552456" cy="2993771"/>
      </dsp:txXfrm>
    </dsp:sp>
    <dsp:sp modelId="{32DAC68E-EFCB-4138-A37B-4373CC5A7E64}">
      <dsp:nvSpPr>
        <dsp:cNvPr id="0" name=""/>
        <dsp:cNvSpPr/>
      </dsp:nvSpPr>
      <dsp:spPr>
        <a:xfrm>
          <a:off x="4219973" y="1097536"/>
          <a:ext cx="4083490" cy="1244966"/>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Иск об изменении  или о расторжении соглашения об уплате алиментов в суд общей юрисдикции (вправе подать должник, ФУ, кредиторы включенные в РТК)</a:t>
          </a:r>
          <a:endParaRPr lang="ru-RU" sz="1400" kern="1200" dirty="0"/>
        </a:p>
      </dsp:txBody>
      <dsp:txXfrm>
        <a:off x="4219973" y="1097536"/>
        <a:ext cx="4083490" cy="1244966"/>
      </dsp:txXfrm>
    </dsp:sp>
    <dsp:sp modelId="{D2BB8019-8324-4DBF-8DE2-04498BA34DA9}">
      <dsp:nvSpPr>
        <dsp:cNvPr id="0" name=""/>
        <dsp:cNvSpPr/>
      </dsp:nvSpPr>
      <dsp:spPr>
        <a:xfrm>
          <a:off x="4219973" y="2653744"/>
          <a:ext cx="4083490" cy="1244966"/>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Иск об изменении установленного судом размера алиментов в суд общей юрисдикции (аналогичные лица)</a:t>
          </a:r>
          <a:endParaRPr lang="ru-RU" sz="1400" kern="1200" dirty="0"/>
        </a:p>
      </dsp:txBody>
      <dsp:txXfrm>
        <a:off x="4219973" y="2653744"/>
        <a:ext cx="4083490" cy="1244966"/>
      </dsp:txXfrm>
    </dsp:sp>
    <dsp:sp modelId="{0107BE38-ECC2-4D39-AC7D-59778B32895F}">
      <dsp:nvSpPr>
        <dsp:cNvPr id="0" name=""/>
        <dsp:cNvSpPr/>
      </dsp:nvSpPr>
      <dsp:spPr>
        <a:xfrm>
          <a:off x="4219973" y="4209952"/>
          <a:ext cx="4083490" cy="1244966"/>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Иск об освобождении от уплаты алиментов, об освобождении от уплаты задолженности по алиментам и (или) задолженности по уплате неустойки (аналогичные лица)</a:t>
          </a:r>
          <a:endParaRPr lang="ru-RU" sz="1400" kern="1200" dirty="0"/>
        </a:p>
      </dsp:txBody>
      <dsp:txXfrm>
        <a:off x="4219973" y="4209952"/>
        <a:ext cx="4083490" cy="12449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E2909-D8EB-44D5-905E-195B251122A8}" type="datetimeFigureOut">
              <a:rPr lang="ru-RU" smtClean="0"/>
              <a:t>27.01.2019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EA6E01-AFFD-4B1B-A3D2-31F00AF9793E}" type="slidenum">
              <a:rPr lang="ru-RU" smtClean="0"/>
              <a:t>‹#›</a:t>
            </a:fld>
            <a:endParaRPr lang="ru-RU"/>
          </a:p>
        </p:txBody>
      </p:sp>
    </p:spTree>
    <p:extLst>
      <p:ext uri="{BB962C8B-B14F-4D97-AF65-F5344CB8AC3E}">
        <p14:creationId xmlns:p14="http://schemas.microsoft.com/office/powerpoint/2010/main" val="2532763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EA6E01-AFFD-4B1B-A3D2-31F00AF9793E}" type="slidenum">
              <a:rPr lang="ru-RU" smtClean="0"/>
              <a:t>10</a:t>
            </a:fld>
            <a:endParaRPr lang="ru-RU"/>
          </a:p>
        </p:txBody>
      </p:sp>
    </p:spTree>
    <p:extLst>
      <p:ext uri="{BB962C8B-B14F-4D97-AF65-F5344CB8AC3E}">
        <p14:creationId xmlns:p14="http://schemas.microsoft.com/office/powerpoint/2010/main" val="3822396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073583D-CC89-4FD7-933D-1286995426D5}" type="datetimeFigureOut">
              <a:rPr lang="ru-RU" smtClean="0"/>
              <a:t>27.01.2019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6412F3-833B-4464-BFC4-8DD00635CDE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6412F3-833B-4464-BFC4-8DD00635CDE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6412F3-833B-4464-BFC4-8DD00635CDE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6412F3-833B-4464-BFC4-8DD00635CDE5}"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6412F3-833B-4464-BFC4-8DD00635CDE5}"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6412F3-833B-4464-BFC4-8DD00635CDE5}"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6412F3-833B-4464-BFC4-8DD00635CDE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6412F3-833B-4464-BFC4-8DD00635CDE5}"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073583D-CC89-4FD7-933D-1286995426D5}" type="datetimeFigureOut">
              <a:rPr lang="ru-RU" smtClean="0"/>
              <a:t>27.01.2019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6412F3-833B-4464-BFC4-8DD00635CDE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073583D-CC89-4FD7-933D-1286995426D5}" type="datetimeFigureOut">
              <a:rPr lang="ru-RU" smtClean="0"/>
              <a:t>27.01.2019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6412F3-833B-4464-BFC4-8DD00635CDE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073583D-CC89-4FD7-933D-1286995426D5}" type="datetimeFigureOut">
              <a:rPr lang="ru-RU" smtClean="0"/>
              <a:t>27.01.2019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6412F3-833B-4464-BFC4-8DD00635CDE5}"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73583D-CC89-4FD7-933D-1286995426D5}" type="datetimeFigureOut">
              <a:rPr lang="ru-RU" smtClean="0"/>
              <a:t>27.01.2019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6412F3-833B-4464-BFC4-8DD00635CDE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upcourt.ru/documents/own/2753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vsrf.ru/documents/all/2751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kad.arbitr.ru/PdfDocument/6d39da96-c946-44b9-9a35-458a64553ffd/76c05dc5-e25f-4ffe-a908-1bc524d5ff7d/A40-67517-2017_20181129_Opredelenie.pdf?fbclid=IwAR2nq6s1bSl5F3zmQYSkpXMRMXdOsszu-ky4upXceyj-7K0ODsTBRHh1QB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kad.arbitr.ru/PdfDocument/8e95bb25-cd19-4003-8fc1-b4a6b0945a0b/0d281f94-6c97-44a2-87f9-81374162e6e3/A03-22218-2015_20181224_Opredelenie.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2" Type="http://schemas.openxmlformats.org/officeDocument/2006/relationships/hyperlink" Target="http://kad.arbitr.ru/PdfDocument/26a49c09-baa0-4654-be64-040f6ad86c64/17ce64cf-54ff-4302-8d37-c52a78cfa414/A40-61240-2016_20181008_Opredelenie.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kad.arbitr.ru/PdfDocument/d5590d55-d737-4c32-9ed0-05816073a550/1462492d-f788-4efe-ae21-407f55b3dc9c/A40-184304-2015_20180802_Opredelenie.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kad.arbitr.ru/PdfDocument/bb46a12f-e400-4d6e-89af-a787d207123d/a6019cc8-4907-44c1-93d5-d8ff4068ac91/A09-2730-2016_20171027_Opredelenie.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avo.ru/story/207153/" TargetMode="External"/><Relationship Id="rId2" Type="http://schemas.openxmlformats.org/officeDocument/2006/relationships/hyperlink" Target="https://vsrf.ru/documents/own/2737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upcourt.ru/documents/all/275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31520"/>
            <a:ext cx="8568952" cy="4929728"/>
          </a:xfrm>
        </p:spPr>
        <p:txBody>
          <a:bodyPr>
            <a:normAutofit/>
          </a:bodyPr>
          <a:lstStyle/>
          <a:p>
            <a:pPr marL="0" lvl="0" indent="0" algn="ctr">
              <a:buNone/>
            </a:pPr>
            <a:endParaRPr lang="ru-RU" sz="2800" b="1" dirty="0" smtClean="0">
              <a:latin typeface="Times New Roman" panose="02020603050405020304" pitchFamily="18" charset="0"/>
              <a:cs typeface="Times New Roman" panose="02020603050405020304" pitchFamily="18" charset="0"/>
            </a:endParaRPr>
          </a:p>
          <a:p>
            <a:pPr marL="0" lvl="0" indent="0" algn="ctr">
              <a:buNone/>
            </a:pPr>
            <a:endParaRPr lang="ru-RU" sz="2800" b="1" dirty="0">
              <a:latin typeface="Times New Roman" panose="02020603050405020304" pitchFamily="18" charset="0"/>
              <a:cs typeface="Times New Roman" panose="02020603050405020304" pitchFamily="18" charset="0"/>
            </a:endParaRPr>
          </a:p>
          <a:p>
            <a:pPr marL="109728" indent="0" algn="ctr">
              <a:buNone/>
            </a:pPr>
            <a:endParaRPr lang="ru-RU" sz="18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109728" indent="0" algn="ctr">
              <a:buNone/>
            </a:pPr>
            <a:endParaRPr lang="ru-RU" sz="24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109728" indent="0" algn="ctr">
              <a:buNone/>
            </a:pPr>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Изменения  правового  регулирования  по делам о несостоятельности (банкротстве) в 2018г.</a:t>
            </a:r>
            <a:endParaRPr lang="ru-RU" sz="2400" b="1" dirty="0">
              <a:solidFill>
                <a:schemeClr val="accent1">
                  <a:lumMod val="75000"/>
                </a:schemeClr>
              </a:solidFill>
              <a:latin typeface="Times New Roman" panose="02020603050405020304" pitchFamily="18" charset="0"/>
              <a:cs typeface="Times New Roman" panose="02020603050405020304" pitchFamily="18" charset="0"/>
            </a:endParaRPr>
          </a:p>
          <a:p>
            <a:pPr marL="109728" indent="0" algn="ctr">
              <a:buNone/>
            </a:pPr>
            <a:endParaRPr lang="ru-RU" sz="2400" i="1" dirty="0">
              <a:latin typeface="Times New Roman" panose="02020603050405020304" pitchFamily="18" charset="0"/>
              <a:cs typeface="Times New Roman" panose="02020603050405020304" pitchFamily="18" charset="0"/>
            </a:endParaRPr>
          </a:p>
          <a:p>
            <a:pPr marL="109728" indent="0" algn="ctr">
              <a:buNone/>
            </a:pPr>
            <a:r>
              <a:rPr lang="ru-RU" sz="1000" i="1" dirty="0" smtClean="0">
                <a:latin typeface="Times New Roman" panose="02020603050405020304" pitchFamily="18" charset="0"/>
                <a:cs typeface="Times New Roman" panose="02020603050405020304" pitchFamily="18" charset="0"/>
              </a:rPr>
              <a:t>© Подготовлено ООО «</a:t>
            </a:r>
            <a:r>
              <a:rPr lang="ru-RU" sz="1000" i="1" dirty="0" err="1" smtClean="0">
                <a:latin typeface="Times New Roman" panose="02020603050405020304" pitchFamily="18" charset="0"/>
                <a:cs typeface="Times New Roman" panose="02020603050405020304" pitchFamily="18" charset="0"/>
              </a:rPr>
              <a:t>Декстер</a:t>
            </a:r>
            <a:r>
              <a:rPr lang="ru-RU" sz="1000" i="1" dirty="0" smtClean="0">
                <a:latin typeface="Times New Roman" panose="02020603050405020304" pitchFamily="18" charset="0"/>
                <a:cs typeface="Times New Roman" panose="02020603050405020304" pitchFamily="18" charset="0"/>
              </a:rPr>
              <a:t>»</a:t>
            </a:r>
          </a:p>
          <a:p>
            <a:pPr marL="109728" indent="0" algn="ctr">
              <a:buNone/>
            </a:pPr>
            <a:r>
              <a:rPr lang="ru-RU" sz="1000" i="1" dirty="0" smtClean="0">
                <a:latin typeface="Times New Roman" panose="02020603050405020304" pitchFamily="18" charset="0"/>
                <a:cs typeface="Times New Roman" panose="02020603050405020304" pitchFamily="18" charset="0"/>
              </a:rPr>
              <a:t>в целях повышения квалификации арбитражных управляющих за 2018г. </a:t>
            </a:r>
            <a:endParaRPr lang="ru-RU"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298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363272" cy="6120680"/>
          </a:xfrm>
        </p:spPr>
        <p:style>
          <a:lnRef idx="0">
            <a:scrgbClr r="0" g="0" b="0"/>
          </a:lnRef>
          <a:fillRef idx="1003">
            <a:schemeClr val="lt2"/>
          </a:fillRef>
          <a:effectRef idx="0">
            <a:scrgbClr r="0" g="0" b="0"/>
          </a:effectRef>
          <a:fontRef idx="major"/>
        </p:style>
        <p:txBody>
          <a:bodyPr>
            <a:normAutofit fontScale="85000" lnSpcReduction="20000"/>
          </a:bodyPr>
          <a:lstStyle/>
          <a:p>
            <a:pPr marL="109728" indent="0" algn="just">
              <a:buNone/>
            </a:pPr>
            <a:r>
              <a:rPr lang="ru-RU" sz="2400" dirty="0" smtClean="0">
                <a:latin typeface="Times New Roman" panose="02020603050405020304" pitchFamily="18" charset="0"/>
                <a:cs typeface="Times New Roman" panose="02020603050405020304" pitchFamily="18" charset="0"/>
              </a:rPr>
              <a:t>Однако в </a:t>
            </a:r>
            <a:r>
              <a:rPr lang="ru-RU" sz="2400" b="1" dirty="0" smtClean="0">
                <a:latin typeface="Times New Roman" panose="02020603050405020304" pitchFamily="18" charset="0"/>
                <a:cs typeface="Times New Roman" panose="02020603050405020304" pitchFamily="18" charset="0"/>
              </a:rPr>
              <a:t>пункте 2 Обзора </a:t>
            </a:r>
            <a:r>
              <a:rPr lang="ru-RU" sz="2400" dirty="0" smtClean="0">
                <a:latin typeface="Times New Roman" panose="02020603050405020304" pitchFamily="18" charset="0"/>
                <a:cs typeface="Times New Roman" panose="02020603050405020304" pitchFamily="18" charset="0"/>
              </a:rPr>
              <a:t>указано</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на допустимость доводов о том, что решение </a:t>
            </a:r>
            <a:r>
              <a:rPr lang="ru-RU" sz="2400" dirty="0">
                <a:latin typeface="Times New Roman" panose="02020603050405020304" pitchFamily="18" charset="0"/>
                <a:cs typeface="Times New Roman" panose="02020603050405020304" pitchFamily="18" charset="0"/>
              </a:rPr>
              <a:t>собрания кредиторов не имеет юридической силы в связи с существенными нарушениями закона, допущенными при его принятии (в связи с нарушением компетенции, отсутствием кворума и т.д.), независимо от того, было это решение оспорено или </a:t>
            </a:r>
            <a:r>
              <a:rPr lang="ru-RU" sz="2400" dirty="0" smtClean="0">
                <a:latin typeface="Times New Roman" panose="02020603050405020304" pitchFamily="18" charset="0"/>
                <a:cs typeface="Times New Roman" panose="02020603050405020304" pitchFamily="18" charset="0"/>
              </a:rPr>
              <a:t>нет, при рассмотрении обособленного спора.</a:t>
            </a:r>
          </a:p>
          <a:p>
            <a:pPr marL="109728" indent="0" algn="just">
              <a:buNone/>
            </a:pPr>
            <a:r>
              <a:rPr lang="ru-RU" sz="2400" dirty="0" smtClean="0">
                <a:latin typeface="Times New Roman" panose="02020603050405020304" pitchFamily="18" charset="0"/>
                <a:cs typeface="Times New Roman" panose="02020603050405020304" pitchFamily="18" charset="0"/>
              </a:rPr>
              <a:t>В каких случаях допустимо ограничиться ссылками на то, что решение СК не имеет юридической силы без признания его недействительным (ссылки на ст. 181. 5 ГК РФ опять нет!, но связь с этой нормой прослеживается): </a:t>
            </a:r>
          </a:p>
          <a:p>
            <a:pPr marL="566928" indent="-457200" algn="just">
              <a:buAutoNum type="arabicPeriod"/>
            </a:pPr>
            <a:r>
              <a:rPr lang="ru-RU" sz="2400" dirty="0" smtClean="0">
                <a:latin typeface="Times New Roman" panose="02020603050405020304" pitchFamily="18" charset="0"/>
                <a:cs typeface="Times New Roman" panose="02020603050405020304" pitchFamily="18" charset="0"/>
              </a:rPr>
              <a:t>Если собрание кредиторов вышло за пределы компетенции (такое решение собрания кредиторов можно рассматривать как выражение их позиции, не связывающей арбитражного управляющего, например, по вопросу закрытия расчетного счета в одном банке и открытия в другом).</a:t>
            </a:r>
          </a:p>
          <a:p>
            <a:pPr marL="566928" indent="-457200" algn="just">
              <a:buFont typeface="Wingdings 3"/>
              <a:buAutoNum type="arabicPeriod"/>
            </a:pPr>
            <a:r>
              <a:rPr lang="ru-RU" sz="2400" dirty="0">
                <a:latin typeface="Times New Roman" panose="02020603050405020304" pitchFamily="18" charset="0"/>
                <a:cs typeface="Times New Roman" panose="02020603050405020304" pitchFamily="18" charset="0"/>
              </a:rPr>
              <a:t>Р</a:t>
            </a:r>
            <a:r>
              <a:rPr lang="ru-RU" sz="2400" dirty="0" smtClean="0">
                <a:latin typeface="Times New Roman" panose="02020603050405020304" pitchFamily="18" charset="0"/>
                <a:cs typeface="Times New Roman" panose="02020603050405020304" pitchFamily="18" charset="0"/>
              </a:rPr>
              <a:t>ешение </a:t>
            </a:r>
            <a:r>
              <a:rPr lang="ru-RU" sz="2400" dirty="0">
                <a:latin typeface="Times New Roman" panose="02020603050405020304" pitchFamily="18" charset="0"/>
                <a:cs typeface="Times New Roman" panose="02020603050405020304" pitchFamily="18" charset="0"/>
              </a:rPr>
              <a:t>принято кредиторами при отсутствии необходимого кворума (пункт 4 статьи 12 Закона о банкротстве).</a:t>
            </a:r>
          </a:p>
          <a:p>
            <a:pPr marL="566928" indent="-457200" algn="just">
              <a:buFont typeface="Wingdings 3"/>
              <a:buAutoNum type="arabicPeriod"/>
            </a:pPr>
            <a:r>
              <a:rPr lang="ru-RU" sz="2400" dirty="0">
                <a:latin typeface="Times New Roman" panose="02020603050405020304" pitchFamily="18" charset="0"/>
                <a:cs typeface="Times New Roman" panose="02020603050405020304" pitchFamily="18" charset="0"/>
              </a:rPr>
              <a:t>Р</a:t>
            </a:r>
            <a:r>
              <a:rPr lang="ru-RU" sz="2400" dirty="0" smtClean="0">
                <a:latin typeface="Times New Roman" panose="02020603050405020304" pitchFamily="18" charset="0"/>
                <a:cs typeface="Times New Roman" panose="02020603050405020304" pitchFamily="18" charset="0"/>
              </a:rPr>
              <a:t>ешения </a:t>
            </a:r>
            <a:r>
              <a:rPr lang="ru-RU" sz="2400" dirty="0">
                <a:latin typeface="Times New Roman" panose="02020603050405020304" pitchFamily="18" charset="0"/>
                <a:cs typeface="Times New Roman" panose="02020603050405020304" pitchFamily="18" charset="0"/>
              </a:rPr>
              <a:t>на первом собрании приняты за счет голосов лица, не являвшегося в действительности кредитором, а поэтому они не имеют юридической силы. </a:t>
            </a:r>
          </a:p>
          <a:p>
            <a:pPr marL="566928" indent="-457200" algn="just">
              <a:buFont typeface="Wingdings 3"/>
              <a:buAutoNum type="arabicPeriod"/>
            </a:pPr>
            <a:r>
              <a:rPr lang="ru-RU" sz="2400" dirty="0" smtClean="0">
                <a:latin typeface="Times New Roman" panose="02020603050405020304" pitchFamily="18" charset="0"/>
                <a:cs typeface="Times New Roman" panose="02020603050405020304" pitchFamily="18" charset="0"/>
              </a:rPr>
              <a:t>Решение ограничивает </a:t>
            </a:r>
            <a:r>
              <a:rPr lang="ru-RU" sz="2400" dirty="0">
                <a:latin typeface="Times New Roman" panose="02020603050405020304" pitchFamily="18" charset="0"/>
                <a:cs typeface="Times New Roman" panose="02020603050405020304" pitchFamily="18" charset="0"/>
              </a:rPr>
              <a:t>права кредиторов на участие в собрании и на голосование при принятии решений (пункт 1 статьи 12 Закона о банкротстве).</a:t>
            </a:r>
          </a:p>
          <a:p>
            <a:pPr marL="566928" indent="-457200" algn="just">
              <a:buAutoNum type="arabicPeriod"/>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112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24936" cy="6408712"/>
          </a:xfrm>
        </p:spPr>
        <p:style>
          <a:lnRef idx="0">
            <a:scrgbClr r="0" g="0" b="0"/>
          </a:lnRef>
          <a:fillRef idx="1003">
            <a:schemeClr val="lt2"/>
          </a:fillRef>
          <a:effectRef idx="0">
            <a:scrgbClr r="0" g="0" b="0"/>
          </a:effectRef>
          <a:fontRef idx="major"/>
        </p:style>
        <p:txBody>
          <a:bodyPr>
            <a:normAutofit/>
          </a:bodyPr>
          <a:lstStyle/>
          <a:p>
            <a:pPr marL="109728" indent="0" algn="just">
              <a:buNone/>
            </a:pPr>
            <a:r>
              <a:rPr lang="ru-RU" sz="2400" b="1" dirty="0" smtClean="0">
                <a:latin typeface="Times New Roman" panose="02020603050405020304" pitchFamily="18" charset="0"/>
                <a:cs typeface="Times New Roman" panose="02020603050405020304" pitchFamily="18" charset="0"/>
              </a:rPr>
              <a:t>ПУНКТ 3  </a:t>
            </a:r>
            <a:r>
              <a:rPr lang="ru-RU" sz="2400" dirty="0" smtClean="0">
                <a:latin typeface="Times New Roman" panose="02020603050405020304" pitchFamily="18" charset="0"/>
                <a:cs typeface="Times New Roman" panose="02020603050405020304" pitchFamily="18" charset="0"/>
              </a:rPr>
              <a:t>указывает на допустимость отмены собранием кредиторов своего же решения до того момента, как данное собрание начало влиять на права  и законные интересы иных лиц.</a:t>
            </a:r>
          </a:p>
          <a:p>
            <a:pPr marL="109728" indent="0" algn="just">
              <a:buNone/>
            </a:pPr>
            <a:r>
              <a:rPr lang="ru-RU" sz="2400" dirty="0" smtClean="0">
                <a:latin typeface="Times New Roman" panose="02020603050405020304" pitchFamily="18" charset="0"/>
                <a:cs typeface="Times New Roman" panose="02020603050405020304" pitchFamily="18" charset="0"/>
              </a:rPr>
              <a:t>Фраза «влиять на права и законные интересы» , по сути, расплывчата. Ведь влияние на права и законные интересы третьих лиц решение собрания кредиторов оказывает с того момента, как оно вынесено и оформлено надлежащим образом.</a:t>
            </a:r>
          </a:p>
          <a:p>
            <a:pPr marL="109728" indent="0" algn="just">
              <a:buNone/>
            </a:pPr>
            <a:r>
              <a:rPr lang="ru-RU" sz="2400" dirty="0" smtClean="0">
                <a:latin typeface="Times New Roman" panose="02020603050405020304" pitchFamily="18" charset="0"/>
                <a:cs typeface="Times New Roman" panose="02020603050405020304" pitchFamily="18" charset="0"/>
              </a:rPr>
              <a:t>Дело, которое приведено в обзоре, рассматривалось СКЭС ВС РФ: </a:t>
            </a:r>
          </a:p>
          <a:p>
            <a:pPr marL="109728"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361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5602627"/>
          </a:xfrm>
        </p:spPr>
        <p:txBody>
          <a:bodyPr>
            <a:noAutofit/>
          </a:bodyPr>
          <a:lstStyle/>
          <a:p>
            <a:pPr marL="109728" indent="0" algn="just">
              <a:buNone/>
            </a:pPr>
            <a:r>
              <a:rPr lang="ru-RU" sz="2000" b="1" dirty="0">
                <a:latin typeface="Times New Roman" panose="02020603050405020304" pitchFamily="18" charset="0"/>
                <a:cs typeface="Times New Roman" panose="02020603050405020304" pitchFamily="18" charset="0"/>
              </a:rPr>
              <a:t>Определение СКЭС ВС РФ № 305-ЭС17-17321  от 26.04.2018г. по делу А40-48876/2015</a:t>
            </a:r>
            <a:endParaRPr lang="ru-RU" sz="2000" dirty="0">
              <a:latin typeface="Times New Roman" panose="02020603050405020304" pitchFamily="18" charset="0"/>
              <a:cs typeface="Times New Roman" panose="02020603050405020304" pitchFamily="18" charset="0"/>
            </a:endParaRPr>
          </a:p>
          <a:p>
            <a:pPr marL="109728" indent="0" algn="just">
              <a:buNone/>
            </a:pPr>
            <a:r>
              <a:rPr lang="ru-RU" sz="2000" dirty="0">
                <a:latin typeface="Times New Roman" panose="02020603050405020304" pitchFamily="18" charset="0"/>
                <a:cs typeface="Times New Roman" panose="02020603050405020304" pitchFamily="18" charset="0"/>
              </a:rPr>
              <a:t>Повторное собрание кредиторов, проведенное по вопросу избрания иной кандидатуры арбитражного управляющего до судебного заседания о рассмотрении данного вопроса, не может быть признано недействительным в связи с тем, что собранием кредиторов, проведенным незадолго до второго собрания, данный вопрос уже был рассмотрен.</a:t>
            </a:r>
          </a:p>
          <a:p>
            <a:pPr marL="109728" indent="0" algn="just">
              <a:buNone/>
            </a:pPr>
            <a:r>
              <a:rPr lang="ru-RU" sz="2000" dirty="0">
                <a:latin typeface="Times New Roman" panose="02020603050405020304" pitchFamily="18" charset="0"/>
                <a:cs typeface="Times New Roman" panose="02020603050405020304" pitchFamily="18" charset="0"/>
              </a:rPr>
              <a:t>Закон о банкротстве не содержит запрета на изменение гражданско-правовым сообществом, объединяющим кредиторов, позиции относительно наиболее предпочтительной, с их точки зрения, кандидатуры арбитражного управляющего или саморегулируемой организации. Собрание кредиторов вправе отменить ранее принятое решение по вопросу о выборе арбитражного управляющего или саморегулируемой организации, тем самым отозвав свое согласие на утверждение судом соответствующей кандидатуры, и разрешить данный вопрос иначе – в пользу другого кандидата или организации.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502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229600" cy="6192688"/>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ОТМЕНА РЕШЕНИЯ СК ВОЗМОЖНА при соблюдении следующих условий: </a:t>
            </a:r>
          </a:p>
          <a:p>
            <a:pPr marL="109728" indent="0" algn="just">
              <a:buNone/>
            </a:pPr>
            <a:r>
              <a:rPr lang="ru-RU" dirty="0" smtClean="0">
                <a:latin typeface="Times New Roman" panose="02020603050405020304" pitchFamily="18" charset="0"/>
                <a:cs typeface="Times New Roman" panose="02020603050405020304" pitchFamily="18" charset="0"/>
              </a:rPr>
              <a:t>1. если </a:t>
            </a:r>
            <a:r>
              <a:rPr lang="ru-RU" dirty="0">
                <a:latin typeface="Times New Roman" panose="02020603050405020304" pitchFamily="18" charset="0"/>
                <a:cs typeface="Times New Roman" panose="02020603050405020304" pitchFamily="18" charset="0"/>
              </a:rPr>
              <a:t>она не </a:t>
            </a:r>
            <a:r>
              <a:rPr lang="ru-RU" dirty="0" smtClean="0">
                <a:latin typeface="Times New Roman" panose="02020603050405020304" pitchFamily="18" charset="0"/>
                <a:cs typeface="Times New Roman" panose="02020603050405020304" pitchFamily="18" charset="0"/>
              </a:rPr>
              <a:t>имеет признаков </a:t>
            </a:r>
            <a:r>
              <a:rPr lang="ru-RU" dirty="0">
                <a:latin typeface="Times New Roman" panose="02020603050405020304" pitchFamily="18" charset="0"/>
                <a:cs typeface="Times New Roman" panose="02020603050405020304" pitchFamily="18" charset="0"/>
              </a:rPr>
              <a:t>злоупотребления правом (статья 10 Гражданского </a:t>
            </a:r>
            <a:r>
              <a:rPr lang="ru-RU" dirty="0" smtClean="0">
                <a:latin typeface="Times New Roman" panose="02020603050405020304" pitchFamily="18" charset="0"/>
                <a:cs typeface="Times New Roman" panose="02020603050405020304" pitchFamily="18" charset="0"/>
              </a:rPr>
              <a:t>кодекса Российской </a:t>
            </a:r>
            <a:r>
              <a:rPr lang="ru-RU" dirty="0">
                <a:latin typeface="Times New Roman" panose="02020603050405020304" pitchFamily="18" charset="0"/>
                <a:cs typeface="Times New Roman" panose="02020603050405020304" pitchFamily="18" charset="0"/>
              </a:rPr>
              <a:t>Федерации) </a:t>
            </a:r>
            <a:r>
              <a:rPr lang="ru-RU" dirty="0" smtClean="0">
                <a:latin typeface="Times New Roman" panose="02020603050405020304" pitchFamily="18" charset="0"/>
                <a:cs typeface="Times New Roman" panose="02020603050405020304" pitchFamily="18" charset="0"/>
              </a:rPr>
              <a:t>и</a:t>
            </a:r>
          </a:p>
          <a:p>
            <a:pPr marL="109728" indent="0" algn="just">
              <a:buNone/>
            </a:pPr>
            <a:r>
              <a:rPr lang="ru-RU" dirty="0" smtClean="0">
                <a:latin typeface="Times New Roman" panose="02020603050405020304" pitchFamily="18" charset="0"/>
                <a:cs typeface="Times New Roman" panose="02020603050405020304" pitchFamily="18" charset="0"/>
              </a:rPr>
              <a:t> 2. совершена </a:t>
            </a:r>
            <a:r>
              <a:rPr lang="ru-RU" dirty="0">
                <a:latin typeface="Times New Roman" panose="02020603050405020304" pitchFamily="18" charset="0"/>
                <a:cs typeface="Times New Roman" panose="02020603050405020304" pitchFamily="18" charset="0"/>
              </a:rPr>
              <a:t>до того момента, пока отмененное</a:t>
            </a:r>
          </a:p>
          <a:p>
            <a:pPr marL="109728" indent="0" algn="just">
              <a:buNone/>
            </a:pPr>
            <a:r>
              <a:rPr lang="ru-RU" dirty="0">
                <a:latin typeface="Times New Roman" panose="02020603050405020304" pitchFamily="18" charset="0"/>
                <a:cs typeface="Times New Roman" panose="02020603050405020304" pitchFamily="18" charset="0"/>
              </a:rPr>
              <a:t>решение не начало влиять на права и законные интересы внешних </a:t>
            </a:r>
            <a:r>
              <a:rPr lang="ru-RU" dirty="0" smtClean="0">
                <a:latin typeface="Times New Roman" panose="02020603050405020304" pitchFamily="18" charset="0"/>
                <a:cs typeface="Times New Roman" panose="02020603050405020304" pitchFamily="18" charset="0"/>
              </a:rPr>
              <a:t>по отношению </a:t>
            </a:r>
            <a:r>
              <a:rPr lang="ru-RU" dirty="0">
                <a:latin typeface="Times New Roman" panose="02020603050405020304" pitchFamily="18" charset="0"/>
                <a:cs typeface="Times New Roman" panose="02020603050405020304" pitchFamily="18" charset="0"/>
              </a:rPr>
              <a:t>к участникам упомянутого сообщества лиц (подпункт 1.1 пункта 1</a:t>
            </a:r>
          </a:p>
          <a:p>
            <a:pPr marL="109728" indent="0" algn="just">
              <a:buNone/>
            </a:pPr>
            <a:r>
              <a:rPr lang="ru-RU" dirty="0">
                <a:latin typeface="Times New Roman" panose="02020603050405020304" pitchFamily="18" charset="0"/>
                <a:cs typeface="Times New Roman" panose="02020603050405020304" pitchFamily="18" charset="0"/>
              </a:rPr>
              <a:t>статьи 8 Гражданского кодекса Российской Федерации), </a:t>
            </a:r>
            <a:r>
              <a:rPr lang="ru-RU" u="sng" dirty="0">
                <a:latin typeface="Times New Roman" panose="02020603050405020304" pitchFamily="18" charset="0"/>
                <a:cs typeface="Times New Roman" panose="02020603050405020304" pitchFamily="18" charset="0"/>
              </a:rPr>
              <a:t>то есть до </a:t>
            </a:r>
            <a:r>
              <a:rPr lang="ru-RU" u="sng" dirty="0" smtClean="0">
                <a:latin typeface="Times New Roman" panose="02020603050405020304" pitchFamily="18" charset="0"/>
                <a:cs typeface="Times New Roman" panose="02020603050405020304" pitchFamily="18" charset="0"/>
              </a:rPr>
              <a:t>момента утверждения </a:t>
            </a:r>
            <a:r>
              <a:rPr lang="ru-RU" u="sng" dirty="0">
                <a:latin typeface="Times New Roman" panose="02020603050405020304" pitchFamily="18" charset="0"/>
                <a:cs typeface="Times New Roman" panose="02020603050405020304" pitchFamily="18" charset="0"/>
              </a:rPr>
              <a:t>арбитражного управляющего судом. </a:t>
            </a:r>
          </a:p>
        </p:txBody>
      </p:sp>
    </p:spTree>
    <p:extLst>
      <p:ext uri="{BB962C8B-B14F-4D97-AF65-F5344CB8AC3E}">
        <p14:creationId xmlns:p14="http://schemas.microsoft.com/office/powerpoint/2010/main" val="2149490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5746643"/>
          </a:xfrm>
        </p:spPr>
        <p:txBody>
          <a:bodyPr>
            <a:normAutofit lnSpcReduction="10000"/>
          </a:bodyPr>
          <a:lstStyle/>
          <a:p>
            <a:pPr marL="109728" indent="0" algn="just">
              <a:buNone/>
            </a:pPr>
            <a:r>
              <a:rPr lang="ru-RU" dirty="0">
                <a:latin typeface="Times New Roman" panose="02020603050405020304" pitchFamily="18" charset="0"/>
                <a:cs typeface="Times New Roman" panose="02020603050405020304" pitchFamily="18" charset="0"/>
              </a:rPr>
              <a:t>Пункт </a:t>
            </a:r>
            <a:r>
              <a:rPr lang="ru-RU" dirty="0" smtClean="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 Пункт 5 касаются КОМИТЕТА КРЕДИТОРОВ: </a:t>
            </a:r>
          </a:p>
          <a:p>
            <a:pPr marL="109728" indent="0" algn="just">
              <a:buNone/>
            </a:pPr>
            <a:r>
              <a:rPr lang="ru-RU" dirty="0" smtClean="0">
                <a:latin typeface="Times New Roman" panose="02020603050405020304" pitchFamily="18" charset="0"/>
                <a:cs typeface="Times New Roman" panose="02020603050405020304" pitchFamily="18" charset="0"/>
              </a:rPr>
              <a:t>4. </a:t>
            </a:r>
            <a:r>
              <a:rPr lang="ru-RU" dirty="0">
                <a:latin typeface="Times New Roman" panose="02020603050405020304" pitchFamily="18" charset="0"/>
                <a:cs typeface="Times New Roman" panose="02020603050405020304" pitchFamily="18" charset="0"/>
              </a:rPr>
              <a:t>Положения Закона о банкротстве, касающиеся порядка оспаривания решения собрания кредиторов и рассмотрения такого заявления, применяются и при оспаривании решения комитета </a:t>
            </a:r>
            <a:r>
              <a:rPr lang="ru-RU" dirty="0" smtClean="0">
                <a:latin typeface="Times New Roman" panose="02020603050405020304" pitchFamily="18" charset="0"/>
                <a:cs typeface="Times New Roman" panose="02020603050405020304" pitchFamily="18" charset="0"/>
              </a:rPr>
              <a:t>кредиторов.</a:t>
            </a:r>
          </a:p>
          <a:p>
            <a:pPr marL="109728" indent="0" algn="just">
              <a:buNone/>
            </a:pPr>
            <a:r>
              <a:rPr lang="ru-RU" dirty="0" smtClean="0">
                <a:latin typeface="Times New Roman" panose="02020603050405020304" pitchFamily="18" charset="0"/>
                <a:cs typeface="Times New Roman" panose="02020603050405020304" pitchFamily="18" charset="0"/>
              </a:rPr>
              <a:t>5. </a:t>
            </a:r>
            <a:r>
              <a:rPr lang="ru-RU" dirty="0">
                <a:latin typeface="Times New Roman" panose="02020603050405020304" pitchFamily="18" charset="0"/>
                <a:cs typeface="Times New Roman" panose="02020603050405020304" pitchFamily="18" charset="0"/>
              </a:rPr>
              <a:t>Собрание кредиторов не вправе переизбирать отдельных членов комитета </a:t>
            </a:r>
            <a:r>
              <a:rPr lang="ru-RU" dirty="0" smtClean="0">
                <a:latin typeface="Times New Roman" panose="02020603050405020304" pitchFamily="18" charset="0"/>
                <a:cs typeface="Times New Roman" panose="02020603050405020304" pitchFamily="18" charset="0"/>
              </a:rPr>
              <a:t>кредиторов: собрание </a:t>
            </a:r>
            <a:r>
              <a:rPr lang="ru-RU" dirty="0">
                <a:latin typeface="Times New Roman" panose="02020603050405020304" pitchFamily="18" charset="0"/>
                <a:cs typeface="Times New Roman" panose="02020603050405020304" pitchFamily="18" charset="0"/>
              </a:rPr>
              <a:t>кредиторов правомочно принимать решение о досрочном прекращении полномочий комитета кредиторов в целом, то есть всех его членов, а не одного из них. При досрочном прекращении полномочий комитета кредиторов все входящие в его состав лица подлежат переизбранию.</a:t>
            </a:r>
          </a:p>
          <a:p>
            <a:pPr marL="109728" indent="0" algn="just">
              <a:buNone/>
            </a:pPr>
            <a:endParaRPr lang="ru-RU" dirty="0">
              <a:latin typeface="Times New Roman" panose="02020603050405020304" pitchFamily="18" charset="0"/>
              <a:cs typeface="Times New Roman" panose="02020603050405020304" pitchFamily="18" charset="0"/>
            </a:endParaRPr>
          </a:p>
          <a:p>
            <a:pPr marL="109728"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839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229600" cy="5976664"/>
          </a:xfrm>
        </p:spPr>
        <p:txBody>
          <a:bodyPr>
            <a:normAutofit/>
          </a:bodyPr>
          <a:lstStyle/>
          <a:p>
            <a:pPr marL="109728" indent="0">
              <a:buNone/>
            </a:pPr>
            <a:r>
              <a:rPr lang="ru-RU" b="1" dirty="0" smtClean="0">
                <a:latin typeface="Times New Roman" panose="02020603050405020304" pitchFamily="18" charset="0"/>
                <a:cs typeface="Times New Roman" panose="02020603050405020304" pitchFamily="18" charset="0"/>
              </a:rPr>
              <a:t>ПУНКТ 7</a:t>
            </a:r>
            <a:r>
              <a:rPr lang="ru-RU" dirty="0" smtClean="0">
                <a:latin typeface="Times New Roman" panose="02020603050405020304" pitchFamily="18" charset="0"/>
                <a:cs typeface="Times New Roman" panose="02020603050405020304" pitchFamily="18" charset="0"/>
              </a:rPr>
              <a:t>: закрепляет допустимость проведения собраний кредиторов юридического лица : </a:t>
            </a:r>
          </a:p>
          <a:p>
            <a:pPr marL="109728" indent="0">
              <a:buNone/>
            </a:pPr>
            <a:r>
              <a:rPr lang="ru-RU" dirty="0" smtClean="0">
                <a:latin typeface="Times New Roman" panose="02020603050405020304" pitchFamily="18" charset="0"/>
                <a:cs typeface="Times New Roman" panose="02020603050405020304" pitchFamily="18" charset="0"/>
              </a:rPr>
              <a:t>-в форме заочного голосования (без совместного присутствия)</a:t>
            </a:r>
          </a:p>
          <a:p>
            <a:pPr marL="109728" indent="0">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в очно-заочной форме  (в том числе с использованием технических </a:t>
            </a:r>
            <a:r>
              <a:rPr lang="ru-RU" dirty="0" smtClean="0">
                <a:latin typeface="Times New Roman" panose="02020603050405020304" pitchFamily="18" charset="0"/>
                <a:cs typeface="Times New Roman" panose="02020603050405020304" pitchFamily="18" charset="0"/>
              </a:rPr>
              <a:t>средств коммуникации).</a:t>
            </a: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 При условии, что указанное </a:t>
            </a:r>
            <a:r>
              <a:rPr lang="ru-RU" dirty="0">
                <a:latin typeface="Times New Roman" panose="02020603050405020304" pitchFamily="18" charset="0"/>
                <a:cs typeface="Times New Roman" panose="02020603050405020304" pitchFamily="18" charset="0"/>
              </a:rPr>
              <a:t>было определено </a:t>
            </a:r>
            <a:r>
              <a:rPr lang="ru-RU" dirty="0" smtClean="0">
                <a:latin typeface="Times New Roman" panose="02020603050405020304" pitchFamily="18" charset="0"/>
                <a:cs typeface="Times New Roman" panose="02020603050405020304" pitchFamily="18" charset="0"/>
              </a:rPr>
              <a:t>ранее на </a:t>
            </a:r>
            <a:r>
              <a:rPr lang="ru-RU" dirty="0">
                <a:latin typeface="Times New Roman" panose="02020603050405020304" pitchFamily="18" charset="0"/>
                <a:cs typeface="Times New Roman" panose="02020603050405020304" pitchFamily="18" charset="0"/>
              </a:rPr>
              <a:t>собрании кредиторов должника, проведенном в очной форме, большинством голосов от общего числа голосов кредиторов, применительно к положениям пункта 4 статьи 14 Закона о </a:t>
            </a:r>
            <a:r>
              <a:rPr lang="ru-RU" dirty="0" smtClean="0">
                <a:latin typeface="Times New Roman" panose="02020603050405020304" pitchFamily="18" charset="0"/>
                <a:cs typeface="Times New Roman" panose="02020603050405020304" pitchFamily="18" charset="0"/>
              </a:rPr>
              <a:t>банкротстве.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2982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6192688"/>
          </a:xfrm>
        </p:spPr>
        <p:txBody>
          <a:bodyPr>
            <a:normAutofit fontScale="70000" lnSpcReduction="20000"/>
          </a:bodyPr>
          <a:lstStyle/>
          <a:p>
            <a:pPr marL="109728" indent="0" algn="just">
              <a:buNone/>
            </a:pPr>
            <a:r>
              <a:rPr lang="ru-RU" sz="2400" dirty="0" smtClean="0">
                <a:latin typeface="Times New Roman" panose="02020603050405020304" pitchFamily="18" charset="0"/>
                <a:cs typeface="Times New Roman" panose="02020603050405020304" pitchFamily="18" charset="0"/>
              </a:rPr>
              <a:t>Крайне противоречивым является </a:t>
            </a:r>
            <a:r>
              <a:rPr lang="ru-RU" sz="2400" b="1" dirty="0" smtClean="0">
                <a:latin typeface="Times New Roman" panose="02020603050405020304" pitchFamily="18" charset="0"/>
                <a:cs typeface="Times New Roman" panose="02020603050405020304" pitchFamily="18" charset="0"/>
              </a:rPr>
              <a:t>ПУНКТ 8 : </a:t>
            </a:r>
          </a:p>
          <a:p>
            <a:pPr marL="109728" indent="0" algn="just">
              <a:buNone/>
            </a:pPr>
            <a:r>
              <a:rPr lang="ru-RU" sz="2400" dirty="0">
                <a:latin typeface="Times New Roman" panose="02020603050405020304" pitchFamily="18" charset="0"/>
                <a:cs typeface="Times New Roman" panose="02020603050405020304" pitchFamily="18" charset="0"/>
              </a:rPr>
              <a:t>8. При включении в повестку дня собрания дополнительных вопросов должны соблюдаться права участников собрания на ознакомление со всеми материалами и информацией по новым вопросам повестки. Указанные лица должны иметь возможность получить всю необходимую информацию своевременно</a:t>
            </a:r>
            <a:r>
              <a:rPr lang="ru-RU" sz="2400" dirty="0" smtClean="0">
                <a:latin typeface="Times New Roman" panose="02020603050405020304" pitchFamily="18" charset="0"/>
                <a:cs typeface="Times New Roman" panose="02020603050405020304" pitchFamily="18" charset="0"/>
              </a:rPr>
              <a:t>.</a:t>
            </a:r>
          </a:p>
          <a:p>
            <a:pPr marL="109728" indent="0" algn="just">
              <a:buNone/>
            </a:pPr>
            <a:r>
              <a:rPr lang="ru-RU" sz="2400" dirty="0" smtClean="0">
                <a:latin typeface="Times New Roman" panose="02020603050405020304" pitchFamily="18" charset="0"/>
                <a:cs typeface="Times New Roman" panose="02020603050405020304" pitchFamily="18" charset="0"/>
              </a:rPr>
              <a:t>О том , каким образом необходимо обеспечивать право на ознакомление, в данном пункте не указано. Он рассчитан на ситуацию, когда данные материалы и информация находятся у арбитражного управляющего и он должен ознакомить с ними любое лицо в порядке, предусмотренном ФЗ до проведения собрания.  Между тем, в ситуации, когда материалы не имелись у арбитражного управляющего до проведения собрания, а в виде дополнительного вопроса вынесены кредитором при регистрации на собрание кредиторов, как поступать?</a:t>
            </a:r>
          </a:p>
          <a:p>
            <a:pPr marL="109728" indent="0" algn="just">
              <a:buNone/>
            </a:pPr>
            <a:r>
              <a:rPr lang="ru-RU" sz="2400" dirty="0" smtClean="0">
                <a:latin typeface="Times New Roman" panose="02020603050405020304" pitchFamily="18" charset="0"/>
                <a:cs typeface="Times New Roman" panose="02020603050405020304" pitchFamily="18" charset="0"/>
              </a:rPr>
              <a:t>Порядок ознакомления с материалами и информацией по дополнительным вопросам повестки дня в ходе собрания кредиторов, также не регламентирован законодательно. Как следует поступать арбитражному управляющему в данной ситуации? </a:t>
            </a:r>
          </a:p>
          <a:p>
            <a:pPr marL="109728" indent="0" algn="just">
              <a:buNone/>
            </a:pPr>
            <a:r>
              <a:rPr lang="ru-RU" sz="2400" dirty="0" smtClean="0">
                <a:latin typeface="Times New Roman" panose="02020603050405020304" pitchFamily="18" charset="0"/>
                <a:cs typeface="Times New Roman" panose="02020603050405020304" pitchFamily="18" charset="0"/>
              </a:rPr>
              <a:t>Перерыв в собрании кредиторов? Однако указанное также не предусмотрено.</a:t>
            </a:r>
          </a:p>
          <a:p>
            <a:pPr marL="109728" indent="0" algn="just">
              <a:buNone/>
            </a:pPr>
            <a:r>
              <a:rPr lang="ru-RU" sz="2400" dirty="0" smtClean="0">
                <a:latin typeface="Times New Roman" panose="02020603050405020304" pitchFamily="18" charset="0"/>
                <a:cs typeface="Times New Roman" panose="02020603050405020304" pitchFamily="18" charset="0"/>
              </a:rPr>
              <a:t>Очевидно, что указанный пункт должен быть ограниченно истолкован только для ситуаций, когда материалы у арбитражного управляющего была в наличии заранее, а не приготовлены к собранию кредиторов иным лицом.</a:t>
            </a:r>
          </a:p>
          <a:p>
            <a:pPr marL="109728" indent="0" algn="just">
              <a:buNone/>
            </a:pPr>
            <a:endParaRPr lang="ru-RU" sz="2400" dirty="0" smtClean="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Стоит  также предположить и то, что уполномоченный орган, который постоянно апеллирует к необходимости согласования позиции вышестоящим органом, будет активно использовать этот пункт для  срывов проведения собраний кредиторов.</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584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5674635"/>
          </a:xfrm>
        </p:spPr>
        <p:txBody>
          <a:bodyPr>
            <a:normAutofit/>
          </a:bodyPr>
          <a:lstStyle/>
          <a:p>
            <a:pPr marL="109728" indent="0" algn="just">
              <a:buNone/>
            </a:pPr>
            <a:r>
              <a:rPr lang="ru-RU" sz="2400" dirty="0" smtClean="0">
                <a:latin typeface="Times New Roman" panose="02020603050405020304" pitchFamily="18" charset="0"/>
                <a:cs typeface="Times New Roman" panose="02020603050405020304" pitchFamily="18" charset="0"/>
              </a:rPr>
              <a:t>Основания для признания решений СК недействительными: </a:t>
            </a:r>
          </a:p>
          <a:p>
            <a:pPr marL="109728" indent="0" algn="just">
              <a:buNone/>
            </a:pPr>
            <a:r>
              <a:rPr lang="ru-RU" sz="2400" dirty="0">
                <a:latin typeface="Times New Roman" panose="02020603050405020304" pitchFamily="18" charset="0"/>
                <a:cs typeface="Times New Roman" panose="02020603050405020304" pitchFamily="18" charset="0"/>
              </a:rPr>
              <a:t>1. Принятие собранием кредиторов решений по отдельным вопросам в период действия обеспечительной меры в виде запрета на проведение собрания по этим </a:t>
            </a:r>
            <a:r>
              <a:rPr lang="ru-RU" sz="2400" dirty="0" smtClean="0">
                <a:latin typeface="Times New Roman" panose="02020603050405020304" pitchFamily="18" charset="0"/>
                <a:cs typeface="Times New Roman" panose="02020603050405020304" pitchFamily="18" charset="0"/>
              </a:rPr>
              <a:t>вопросам (пункт 9)</a:t>
            </a:r>
          </a:p>
          <a:p>
            <a:pPr marL="109728" indent="0" algn="just">
              <a:buNone/>
            </a:pPr>
            <a:r>
              <a:rPr lang="ru-RU" sz="2400" dirty="0">
                <a:latin typeface="Times New Roman" panose="02020603050405020304" pitchFamily="18" charset="0"/>
                <a:cs typeface="Times New Roman" panose="02020603050405020304" pitchFamily="18" charset="0"/>
              </a:rPr>
              <a:t>2. Нарушение порядка уведомления о проведении собрания кредиторов, в результате которого кредитор был лишен возможности принять в нем </a:t>
            </a:r>
            <a:r>
              <a:rPr lang="ru-RU" sz="2400" dirty="0" smtClean="0">
                <a:latin typeface="Times New Roman" panose="02020603050405020304" pitchFamily="18" charset="0"/>
                <a:cs typeface="Times New Roman" panose="02020603050405020304" pitchFamily="18" charset="0"/>
              </a:rPr>
              <a:t>участие  (пункт 10), при этом, например, если почтой не уведомили, но в ЕФСРБ сведения о проведении собрания включили, это считается уведомлением, не препятствующим участию в собрании.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852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5746643"/>
          </a:xfrm>
        </p:spPr>
        <p:txBody>
          <a:bodyPr>
            <a:normAutofit/>
          </a:bodyPr>
          <a:lstStyle/>
          <a:p>
            <a:pPr marL="109728" indent="0" algn="just">
              <a:buNone/>
            </a:pPr>
            <a:r>
              <a:rPr lang="ru-RU" sz="2400" dirty="0" smtClean="0">
                <a:latin typeface="Times New Roman" panose="02020603050405020304" pitchFamily="18" charset="0"/>
                <a:cs typeface="Times New Roman" panose="02020603050405020304" pitchFamily="18" charset="0"/>
              </a:rPr>
              <a:t>ПУНКТ 11:  вводится правило  </a:t>
            </a:r>
            <a:r>
              <a:rPr lang="ru-RU" sz="2400" dirty="0" err="1" smtClean="0">
                <a:latin typeface="Times New Roman" panose="02020603050405020304" pitchFamily="18" charset="0"/>
                <a:cs typeface="Times New Roman" panose="02020603050405020304" pitchFamily="18" charset="0"/>
              </a:rPr>
              <a:t>эстоппеля</a:t>
            </a:r>
            <a:r>
              <a:rPr lang="ru-RU" sz="2400" dirty="0" smtClean="0">
                <a:latin typeface="Times New Roman" panose="02020603050405020304" pitchFamily="18" charset="0"/>
                <a:cs typeface="Times New Roman" panose="02020603050405020304" pitchFamily="18" charset="0"/>
              </a:rPr>
              <a:t> для кредиторов, в соответствии с которым голосовавший ЗА принятие решения или ВОЗДЕРЖАВШИЙСЯ не </a:t>
            </a:r>
            <a:r>
              <a:rPr lang="ru-RU" sz="2400" dirty="0">
                <a:latin typeface="Times New Roman" panose="02020603050405020304" pitchFamily="18" charset="0"/>
                <a:cs typeface="Times New Roman" panose="02020603050405020304" pitchFamily="18" charset="0"/>
              </a:rPr>
              <a:t>вправе впоследствии ссылаться на его недействительность. </a:t>
            </a:r>
            <a:endParaRPr lang="ru-RU" sz="2400" dirty="0" smtClean="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Данное правило не распространяется на случаи, когда: </a:t>
            </a:r>
          </a:p>
          <a:p>
            <a:pPr marL="109728" indent="0" algn="just">
              <a:buNone/>
            </a:pPr>
            <a:r>
              <a:rPr lang="ru-RU" sz="2400" dirty="0" smtClean="0">
                <a:latin typeface="Times New Roman" panose="02020603050405020304" pitchFamily="18" charset="0"/>
                <a:cs typeface="Times New Roman" panose="02020603050405020304" pitchFamily="18" charset="0"/>
              </a:rPr>
              <a:t>Имеются нарушения, повлиявшие </a:t>
            </a:r>
            <a:r>
              <a:rPr lang="ru-RU" sz="2400" dirty="0">
                <a:latin typeface="Times New Roman" panose="02020603050405020304" pitchFamily="18" charset="0"/>
                <a:cs typeface="Times New Roman" panose="02020603050405020304" pitchFamily="18" charset="0"/>
              </a:rPr>
              <a:t>на формирование воли кредитора при </a:t>
            </a:r>
            <a:r>
              <a:rPr lang="ru-RU" sz="2400" dirty="0" smtClean="0">
                <a:latin typeface="Times New Roman" panose="02020603050405020304" pitchFamily="18" charset="0"/>
                <a:cs typeface="Times New Roman" panose="02020603050405020304" pitchFamily="18" charset="0"/>
              </a:rPr>
              <a:t>голосовании (</a:t>
            </a:r>
            <a:r>
              <a:rPr lang="ru-RU" sz="2400" dirty="0">
                <a:latin typeface="Times New Roman" panose="02020603050405020304" pitchFamily="18" charset="0"/>
                <a:cs typeface="Times New Roman" panose="02020603050405020304" pitchFamily="18" charset="0"/>
              </a:rPr>
              <a:t>например, принятие решения под влиянием насилия, угрозы, обмана, в том числе в результате сообщения информации, не соответствующей действительности, намеренного умолчания об обстоятельствах, о которых лицо должно было сообщить при той добросовестности, какая от него требовалась по условиям оборота, и т.п.). </a:t>
            </a:r>
            <a:endParaRPr lang="ru-RU" sz="2400" dirty="0" smtClean="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Бремя </a:t>
            </a:r>
            <a:r>
              <a:rPr lang="ru-RU" sz="2400" dirty="0">
                <a:latin typeface="Times New Roman" panose="02020603050405020304" pitchFamily="18" charset="0"/>
                <a:cs typeface="Times New Roman" panose="02020603050405020304" pitchFamily="18" charset="0"/>
              </a:rPr>
              <a:t>доказывания соответствующих обстоятельств возлагается на лицо, оспаривающее решение собрания</a:t>
            </a:r>
            <a:r>
              <a:rPr lang="ru-RU" sz="2400" dirty="0"/>
              <a:t>.</a:t>
            </a:r>
          </a:p>
          <a:p>
            <a:pPr marL="109728"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846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6632"/>
            <a:ext cx="8229600" cy="6480720"/>
          </a:xfrm>
        </p:spPr>
        <p:txBody>
          <a:bodyPr>
            <a:normAutofit lnSpcReduction="10000"/>
          </a:bodyPr>
          <a:lstStyle/>
          <a:p>
            <a:pPr marL="109728" indent="0">
              <a:buNone/>
            </a:pPr>
            <a:r>
              <a:rPr lang="ru-RU" dirty="0" smtClean="0">
                <a:latin typeface="Times New Roman" panose="02020603050405020304" pitchFamily="18" charset="0"/>
                <a:cs typeface="Times New Roman" panose="02020603050405020304" pitchFamily="18" charset="0"/>
              </a:rPr>
              <a:t>Банкротство гражданина </a:t>
            </a: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Постановление Пленума ВС РФ № 48 от 25.12.2018г.</a:t>
            </a:r>
          </a:p>
          <a:p>
            <a:pPr marL="109728" indent="0">
              <a:buNone/>
            </a:pPr>
            <a:r>
              <a:rPr lang="ru-RU" dirty="0" smtClean="0">
                <a:latin typeface="Times New Roman" panose="02020603050405020304" pitchFamily="18" charset="0"/>
                <a:cs typeface="Times New Roman" panose="02020603050405020304" pitchFamily="18" charset="0"/>
              </a:rPr>
              <a:t>«О </a:t>
            </a:r>
            <a:r>
              <a:rPr lang="ru-RU" dirty="0">
                <a:latin typeface="Times New Roman" panose="02020603050405020304" pitchFamily="18" charset="0"/>
                <a:cs typeface="Times New Roman" panose="02020603050405020304" pitchFamily="18" charset="0"/>
              </a:rPr>
              <a:t>некоторых вопросах, связанных с особенностями формирования и распределения конкурсной массы в делах о банкротстве </a:t>
            </a:r>
            <a:r>
              <a:rPr lang="ru-RU" dirty="0" smtClean="0">
                <a:latin typeface="Times New Roman" panose="02020603050405020304" pitchFamily="18" charset="0"/>
                <a:cs typeface="Times New Roman" panose="02020603050405020304" pitchFamily="18" charset="0"/>
              </a:rPr>
              <a:t>граждан»</a:t>
            </a:r>
          </a:p>
          <a:p>
            <a:pPr marL="109728" indent="0">
              <a:buNone/>
            </a:pPr>
            <a:r>
              <a:rPr lang="de-DE" dirty="0" smtClean="0">
                <a:latin typeface="Times New Roman" panose="02020603050405020304" pitchFamily="18" charset="0"/>
                <a:cs typeface="Times New Roman" panose="02020603050405020304" pitchFamily="18" charset="0"/>
                <a:hlinkClick r:id="rId2"/>
              </a:rPr>
              <a:t>http</a:t>
            </a:r>
            <a:r>
              <a:rPr lang="de-DE" dirty="0">
                <a:latin typeface="Times New Roman" panose="02020603050405020304" pitchFamily="18" charset="0"/>
                <a:cs typeface="Times New Roman" panose="02020603050405020304" pitchFamily="18" charset="0"/>
                <a:hlinkClick r:id="rId2"/>
              </a:rPr>
              <a:t>://www.supcourt.ru/documents/own/27539</a:t>
            </a:r>
            <a:r>
              <a:rPr lang="de-DE" dirty="0" smtClean="0">
                <a:latin typeface="Times New Roman" panose="02020603050405020304" pitchFamily="18" charset="0"/>
                <a:cs typeface="Times New Roman" panose="02020603050405020304" pitchFamily="18" charset="0"/>
                <a:hlinkClick r:id="rId2"/>
              </a:rPr>
              <a:t>/</a:t>
            </a:r>
            <a:r>
              <a:rPr lang="ru-RU" dirty="0" smtClean="0">
                <a:latin typeface="Times New Roman" panose="02020603050405020304" pitchFamily="18" charset="0"/>
                <a:cs typeface="Times New Roman" panose="02020603050405020304" pitchFamily="18" charset="0"/>
              </a:rPr>
              <a:t> </a:t>
            </a:r>
          </a:p>
          <a:p>
            <a:pPr marL="109728" indent="0">
              <a:buNone/>
            </a:pPr>
            <a:r>
              <a:rPr lang="ru-RU" dirty="0" smtClean="0">
                <a:latin typeface="Times New Roman" panose="02020603050405020304" pitchFamily="18" charset="0"/>
                <a:cs typeface="Times New Roman" panose="02020603050405020304" pitchFamily="18" charset="0"/>
              </a:rPr>
              <a:t>Условно можно выделить 4 основные части данного документа: </a:t>
            </a:r>
          </a:p>
          <a:p>
            <a:pPr marL="624078" indent="-514350">
              <a:buAutoNum type="arabicPeriod"/>
            </a:pPr>
            <a:r>
              <a:rPr lang="ru-RU" dirty="0" smtClean="0">
                <a:latin typeface="Times New Roman" panose="02020603050405020304" pitchFamily="18" charset="0"/>
                <a:cs typeface="Times New Roman" panose="02020603050405020304" pitchFamily="18" charset="0"/>
              </a:rPr>
              <a:t>Формирование конкурсной массы (включаемое и исключаемое имущество) (пункты 1 -2)</a:t>
            </a:r>
          </a:p>
          <a:p>
            <a:pPr marL="624078" indent="-514350">
              <a:buAutoNum type="arabicPeriod"/>
            </a:pPr>
            <a:r>
              <a:rPr lang="ru-RU" dirty="0" smtClean="0">
                <a:latin typeface="Times New Roman" panose="02020603050405020304" pitchFamily="18" charset="0"/>
                <a:cs typeface="Times New Roman" panose="02020603050405020304" pitchFamily="18" charset="0"/>
              </a:rPr>
              <a:t>Единственное пригодное для постоянного проживания жилье (П.П. 3 -5).</a:t>
            </a:r>
          </a:p>
          <a:p>
            <a:pPr marL="624078" indent="-514350">
              <a:buAutoNum type="arabicPeriod"/>
            </a:pPr>
            <a:r>
              <a:rPr lang="ru-RU" dirty="0" smtClean="0">
                <a:latin typeface="Times New Roman" panose="02020603050405020304" pitchFamily="18" charset="0"/>
                <a:cs typeface="Times New Roman" panose="02020603050405020304" pitchFamily="18" charset="0"/>
              </a:rPr>
              <a:t>Общее имущество супругов (права и обязательства), </a:t>
            </a:r>
            <a:r>
              <a:rPr lang="ru-RU" dirty="0" err="1" smtClean="0">
                <a:latin typeface="Times New Roman" panose="02020603050405020304" pitchFamily="18" charset="0"/>
                <a:cs typeface="Times New Roman" panose="02020603050405020304" pitchFamily="18" charset="0"/>
              </a:rPr>
              <a:t>п.п</a:t>
            </a:r>
            <a:r>
              <a:rPr lang="ru-RU" dirty="0" smtClean="0">
                <a:latin typeface="Times New Roman" panose="02020603050405020304" pitchFamily="18" charset="0"/>
                <a:cs typeface="Times New Roman" panose="02020603050405020304" pitchFamily="18" charset="0"/>
              </a:rPr>
              <a:t>. 6 -10.</a:t>
            </a:r>
          </a:p>
          <a:p>
            <a:pPr marL="624078" indent="-514350">
              <a:buAutoNum type="arabicPeriod"/>
            </a:pPr>
            <a:r>
              <a:rPr lang="ru-RU" dirty="0" smtClean="0">
                <a:latin typeface="Times New Roman" panose="02020603050405020304" pitchFamily="18" charset="0"/>
                <a:cs typeface="Times New Roman" panose="02020603050405020304" pitchFamily="18" charset="0"/>
              </a:rPr>
              <a:t>Алименты.</a:t>
            </a:r>
          </a:p>
          <a:p>
            <a:pPr marL="624078" indent="-514350">
              <a:buAutoNum type="arabicPeriod"/>
            </a:pPr>
            <a:endParaRPr lang="ru-RU" dirty="0" smtClean="0">
              <a:latin typeface="Times New Roman" panose="02020603050405020304" pitchFamily="18" charset="0"/>
              <a:cs typeface="Times New Roman" panose="02020603050405020304" pitchFamily="18" charset="0"/>
            </a:endParaRPr>
          </a:p>
          <a:p>
            <a:pPr marL="624078" indent="-514350">
              <a:buAutoNum type="arabicPeriod"/>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735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24744"/>
            <a:ext cx="8784976" cy="5400600"/>
          </a:xfrm>
        </p:spPr>
        <p:style>
          <a:lnRef idx="0">
            <a:scrgbClr r="0" g="0" b="0"/>
          </a:lnRef>
          <a:fillRef idx="1001">
            <a:schemeClr val="lt2"/>
          </a:fillRef>
          <a:effectRef idx="0">
            <a:scrgbClr r="0" g="0" b="0"/>
          </a:effectRef>
          <a:fontRef idx="major"/>
        </p:style>
        <p:txBody>
          <a:bodyPr>
            <a:normAutofit/>
          </a:bodyPr>
          <a:lstStyle/>
          <a:p>
            <a:pPr marL="109728" indent="0" algn="just">
              <a:buNone/>
            </a:pPr>
            <a:r>
              <a:rPr lang="ru-RU" sz="2400" dirty="0" smtClean="0">
                <a:latin typeface="Times New Roman" panose="02020603050405020304" pitchFamily="18" charset="0"/>
                <a:cs typeface="Times New Roman" panose="02020603050405020304" pitchFamily="18" charset="0"/>
              </a:rPr>
              <a:t>27.1 </a:t>
            </a:r>
            <a:r>
              <a:rPr lang="ru-RU" sz="2400" dirty="0">
                <a:latin typeface="Times New Roman" panose="02020603050405020304" pitchFamily="18" charset="0"/>
                <a:cs typeface="Times New Roman" panose="02020603050405020304" pitchFamily="18" charset="0"/>
              </a:rPr>
              <a:t>. Временным управляющим в деле о банкротстве не может быть утверждено лицо, кандидатура которого предложена кредитором, аффилированным по отношению к </a:t>
            </a:r>
            <a:r>
              <a:rPr lang="ru-RU" sz="2400" dirty="0" smtClean="0">
                <a:latin typeface="Times New Roman" panose="02020603050405020304" pitchFamily="18" charset="0"/>
                <a:cs typeface="Times New Roman" panose="02020603050405020304" pitchFamily="18" charset="0"/>
              </a:rPr>
              <a:t>должнику</a:t>
            </a:r>
          </a:p>
          <a:p>
            <a:pPr marL="109728" indent="0" algn="just">
              <a:buNone/>
            </a:pPr>
            <a:endParaRPr lang="ru-RU" sz="2400" dirty="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(утверждено Дополнение </a:t>
            </a:r>
            <a:r>
              <a:rPr lang="ru-RU" sz="2400" dirty="0">
                <a:latin typeface="Times New Roman" panose="02020603050405020304" pitchFamily="18" charset="0"/>
                <a:cs typeface="Times New Roman" panose="02020603050405020304" pitchFamily="18" charset="0"/>
              </a:rPr>
              <a:t>к Обзору </a:t>
            </a:r>
            <a:r>
              <a:rPr lang="ru-RU" sz="2400" dirty="0" smtClean="0">
                <a:latin typeface="Times New Roman" panose="02020603050405020304" pitchFamily="18" charset="0"/>
                <a:cs typeface="Times New Roman" panose="02020603050405020304" pitchFamily="18" charset="0"/>
              </a:rPr>
              <a:t>судебной </a:t>
            </a:r>
            <a:r>
              <a:rPr lang="ru-RU" sz="2400" dirty="0">
                <a:latin typeface="Times New Roman" panose="02020603050405020304" pitchFamily="18" charset="0"/>
                <a:cs typeface="Times New Roman" panose="02020603050405020304" pitchFamily="18" charset="0"/>
              </a:rPr>
              <a:t>практики по вопросам, связанным </a:t>
            </a:r>
            <a:r>
              <a:rPr lang="ru-RU" sz="2400" dirty="0" smtClean="0">
                <a:latin typeface="Times New Roman" panose="02020603050405020304" pitchFamily="18" charset="0"/>
                <a:cs typeface="Times New Roman" panose="02020603050405020304" pitchFamily="18" charset="0"/>
              </a:rPr>
              <a:t>с участием </a:t>
            </a:r>
            <a:r>
              <a:rPr lang="ru-RU" sz="2400" dirty="0">
                <a:latin typeface="Times New Roman" panose="02020603050405020304" pitchFamily="18" charset="0"/>
                <a:cs typeface="Times New Roman" panose="02020603050405020304" pitchFamily="18" charset="0"/>
              </a:rPr>
              <a:t>уполномоченных органов в делах о банкротстве и применяемых </a:t>
            </a:r>
            <a:r>
              <a:rPr lang="ru-RU" sz="2400" dirty="0" smtClean="0">
                <a:latin typeface="Times New Roman" panose="02020603050405020304" pitchFamily="18" charset="0"/>
                <a:cs typeface="Times New Roman" panose="02020603050405020304" pitchFamily="18" charset="0"/>
              </a:rPr>
              <a:t>в этих </a:t>
            </a:r>
            <a:r>
              <a:rPr lang="ru-RU" sz="2400" dirty="0">
                <a:latin typeface="Times New Roman" panose="02020603050405020304" pitchFamily="18" charset="0"/>
                <a:cs typeface="Times New Roman" panose="02020603050405020304" pitchFamily="18" charset="0"/>
              </a:rPr>
              <a:t>делах процедурах банкротства, утвержденный </a:t>
            </a:r>
            <a:r>
              <a:rPr lang="ru-RU" sz="2400" dirty="0" smtClean="0">
                <a:latin typeface="Times New Roman" panose="02020603050405020304" pitchFamily="18" charset="0"/>
                <a:cs typeface="Times New Roman" panose="02020603050405020304" pitchFamily="18" charset="0"/>
              </a:rPr>
              <a:t>Президиумом Верховного </a:t>
            </a:r>
            <a:r>
              <a:rPr lang="ru-RU" sz="2400" dirty="0">
                <a:latin typeface="Times New Roman" panose="02020603050405020304" pitchFamily="18" charset="0"/>
                <a:cs typeface="Times New Roman" panose="02020603050405020304" pitchFamily="18" charset="0"/>
              </a:rPr>
              <a:t>Суда Российской Федерации 20 декабря 2016 </a:t>
            </a:r>
            <a:r>
              <a:rPr lang="ru-RU" sz="2400" dirty="0" smtClean="0">
                <a:latin typeface="Times New Roman" panose="02020603050405020304" pitchFamily="18" charset="0"/>
                <a:cs typeface="Times New Roman" panose="02020603050405020304" pitchFamily="18" charset="0"/>
              </a:rPr>
              <a:t>года)</a:t>
            </a:r>
          </a:p>
          <a:p>
            <a:pPr marL="109728" indent="0" algn="just">
              <a:buNone/>
            </a:pPr>
            <a:endParaRPr lang="ru-RU" sz="2400" dirty="0">
              <a:latin typeface="Times New Roman" panose="02020603050405020304" pitchFamily="18" charset="0"/>
              <a:cs typeface="Times New Roman" panose="02020603050405020304" pitchFamily="18" charset="0"/>
            </a:endParaRPr>
          </a:p>
          <a:p>
            <a:pPr marL="109728" indent="0" algn="just">
              <a:buNone/>
            </a:pPr>
            <a:r>
              <a:rPr lang="de-DE" sz="2400" dirty="0">
                <a:latin typeface="Times New Roman" panose="02020603050405020304" pitchFamily="18" charset="0"/>
                <a:cs typeface="Times New Roman" panose="02020603050405020304" pitchFamily="18" charset="0"/>
                <a:hlinkClick r:id="rId2"/>
              </a:rPr>
              <a:t>http://vsrf.ru/documents/all/27516</a:t>
            </a:r>
            <a:r>
              <a:rPr lang="de-DE" sz="2400" dirty="0" smtClean="0">
                <a:latin typeface="Times New Roman" panose="02020603050405020304" pitchFamily="18" charset="0"/>
                <a:cs typeface="Times New Roman" panose="02020603050405020304" pitchFamily="18" charset="0"/>
                <a:hlinkClick r:id="rId2"/>
              </a:rPr>
              <a:t>/</a:t>
            </a:r>
            <a:r>
              <a:rPr lang="ru-RU" sz="2400" dirty="0" smtClean="0">
                <a:latin typeface="Times New Roman" panose="02020603050405020304" pitchFamily="18" charset="0"/>
                <a:cs typeface="Times New Roman" panose="02020603050405020304" pitchFamily="18" charset="0"/>
              </a:rPr>
              <a:t>  </a:t>
            </a:r>
          </a:p>
          <a:p>
            <a:pPr marL="109728" indent="0" algn="just">
              <a:buNone/>
            </a:pPr>
            <a:endParaRPr lang="ru-RU" sz="24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850106"/>
          </a:xfrm>
        </p:spPr>
        <p:style>
          <a:lnRef idx="0">
            <a:scrgbClr r="0" g="0" b="0"/>
          </a:lnRef>
          <a:fillRef idx="1003">
            <a:schemeClr val="lt2"/>
          </a:fillRef>
          <a:effectRef idx="0">
            <a:scrgbClr r="0" g="0" b="0"/>
          </a:effectRef>
          <a:fontRef idx="major"/>
        </p:style>
        <p:txBody>
          <a:bodyPr>
            <a:noAutofit/>
          </a:bodyPr>
          <a:lstStyle/>
          <a:p>
            <a:r>
              <a:rPr lang="ru-RU" sz="2400" dirty="0" smtClean="0">
                <a:effectLst/>
                <a:latin typeface="Times New Roman" panose="02020603050405020304" pitchFamily="18" charset="0"/>
                <a:cs typeface="Times New Roman" panose="02020603050405020304" pitchFamily="18" charset="0"/>
              </a:rPr>
              <a:t>Кандидатура временного управляющего, предложенного аффилированным с должником лицом </a:t>
            </a:r>
            <a:endParaRPr lang="ru-RU"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138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12425728"/>
              </p:ext>
            </p:extLst>
          </p:nvPr>
        </p:nvGraphicFramePr>
        <p:xfrm>
          <a:off x="107504" y="620688"/>
          <a:ext cx="8928992"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5"/>
          <p:cNvSpPr>
            <a:spLocks noGrp="1"/>
          </p:cNvSpPr>
          <p:nvPr>
            <p:ph type="title"/>
          </p:nvPr>
        </p:nvSpPr>
        <p:spPr>
          <a:xfrm>
            <a:off x="457200" y="188640"/>
            <a:ext cx="8229600" cy="360040"/>
          </a:xfrm>
        </p:spPr>
        <p:txBody>
          <a:bodyPr>
            <a:noAutofit/>
          </a:bodyPr>
          <a:lstStyle/>
          <a:p>
            <a:pPr algn="just"/>
            <a:r>
              <a:rPr lang="ru-RU" sz="2000" dirty="0" smtClean="0">
                <a:effectLst/>
                <a:latin typeface="Times New Roman" panose="02020603050405020304" pitchFamily="18" charset="0"/>
                <a:cs typeface="Times New Roman" panose="02020603050405020304" pitchFamily="18" charset="0"/>
              </a:rPr>
              <a:t>Имущество, не включаемое или исключаемой из конкурсной массы</a:t>
            </a:r>
            <a:endParaRPr lang="ru-RU"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8474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692696"/>
            <a:ext cx="8568952" cy="5904656"/>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ЕСЛИ у гражданина несколько жилых помещений, то при выборе того, на который распространяется исполнительский иммунитет, необходимо учитывать интересы должника и лиц, находящихся на его иждивении, с одной стороны, и интересы его кредиторов, с другой.</a:t>
            </a:r>
          </a:p>
          <a:p>
            <a:pPr marL="109728" indent="0" algn="just">
              <a:buNone/>
            </a:pPr>
            <a:r>
              <a:rPr lang="ru-RU" dirty="0" smtClean="0">
                <a:latin typeface="Times New Roman" panose="02020603050405020304" pitchFamily="18" charset="0"/>
                <a:cs typeface="Times New Roman" panose="02020603050405020304" pitchFamily="18" charset="0"/>
              </a:rPr>
              <a:t>ВЫБОР ОСУЩЕСТВЛЯЕТСЯ СУДОМ!</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Под указанной формулировкой следует понимать ПРЯМУЮ зависимость между количеством проживающих совместно с должником иждивенцев и размером жилья, подпадающего под иммунитет, в случае если необходимо выбирать между несколькими помещениями.</a:t>
            </a:r>
          </a:p>
          <a:p>
            <a:pPr marL="109728" indent="0" algn="just">
              <a:buNone/>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188640"/>
            <a:ext cx="8229600" cy="432048"/>
          </a:xfrm>
        </p:spPr>
        <p:txBody>
          <a:bodyPr>
            <a:noAutofit/>
          </a:bodyPr>
          <a:lstStyle/>
          <a:p>
            <a:pPr algn="just"/>
            <a:r>
              <a:rPr lang="ru-RU" sz="2000" dirty="0" smtClean="0">
                <a:effectLst/>
                <a:latin typeface="Times New Roman" panose="02020603050405020304" pitchFamily="18" charset="0"/>
                <a:cs typeface="Times New Roman" panose="02020603050405020304" pitchFamily="18" charset="0"/>
              </a:rPr>
              <a:t>Исполнительский иммунитет в отношении единственного жилья</a:t>
            </a:r>
            <a:endParaRPr lang="ru-RU"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863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04664"/>
            <a:ext cx="8435280" cy="6192688"/>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Пункт 4:  не </a:t>
            </a:r>
            <a:r>
              <a:rPr lang="ru-RU" dirty="0">
                <a:latin typeface="Times New Roman" panose="02020603050405020304" pitchFamily="18" charset="0"/>
                <a:cs typeface="Times New Roman" panose="02020603050405020304" pitchFamily="18" charset="0"/>
              </a:rPr>
              <a:t>подлежит признанию недействительной сделка, направленная на отчуждение должником жилого помещения, если на момент рассмотрения </a:t>
            </a:r>
            <a:r>
              <a:rPr lang="ru-RU" dirty="0" smtClean="0">
                <a:latin typeface="Times New Roman" panose="02020603050405020304" pitchFamily="18" charset="0"/>
                <a:cs typeface="Times New Roman" panose="02020603050405020304" pitchFamily="18" charset="0"/>
              </a:rPr>
              <a:t>спора: </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данном помещении </a:t>
            </a:r>
            <a:r>
              <a:rPr lang="ru-RU" u="sng" dirty="0">
                <a:latin typeface="Times New Roman" panose="02020603050405020304" pitchFamily="18" charset="0"/>
                <a:cs typeface="Times New Roman" panose="02020603050405020304" pitchFamily="18" charset="0"/>
              </a:rPr>
              <a:t>продолжают совместно проживать должник и члены его семьи </a:t>
            </a:r>
            <a:r>
              <a:rPr lang="ru-RU" dirty="0" smtClean="0">
                <a:latin typeface="Times New Roman" panose="02020603050405020304" pitchFamily="18" charset="0"/>
                <a:cs typeface="Times New Roman" panose="02020603050405020304" pitchFamily="18" charset="0"/>
              </a:rPr>
              <a:t>и</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возврате помещения в конкурсную массу оно будет защищено исполнительским иммунитетом (статья 446 ГПК РФ</a:t>
            </a:r>
            <a:r>
              <a:rPr lang="ru-RU" dirty="0" smtClean="0">
                <a:latin typeface="Times New Roman" panose="02020603050405020304" pitchFamily="18" charset="0"/>
                <a:cs typeface="Times New Roman" panose="02020603050405020304" pitchFamily="18" charset="0"/>
              </a:rPr>
              <a:t>).</a:t>
            </a:r>
          </a:p>
          <a:p>
            <a:pPr marL="109728" indent="0" algn="just">
              <a:buNone/>
            </a:pPr>
            <a:r>
              <a:rPr lang="ru-RU" dirty="0" smtClean="0">
                <a:latin typeface="Times New Roman" panose="02020603050405020304" pitchFamily="18" charset="0"/>
                <a:cs typeface="Times New Roman" panose="02020603050405020304" pitchFamily="18" charset="0"/>
              </a:rPr>
              <a:t>Из буквального толкования данного пункта следует, что финансовый управляющий все равно обязан предпринять меры по оспариванию договора,  поскольку вышеуказанные условия должны выполняться «</a:t>
            </a:r>
            <a:r>
              <a:rPr lang="ru-RU" b="1" u="sng" dirty="0" smtClean="0">
                <a:latin typeface="Times New Roman" panose="02020603050405020304" pitchFamily="18" charset="0"/>
                <a:cs typeface="Times New Roman" panose="02020603050405020304" pitchFamily="18" charset="0"/>
              </a:rPr>
              <a:t>на момент рассмотрения спора</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484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6264696"/>
          </a:xfrm>
        </p:spPr>
        <p:txBody>
          <a:bodyPr>
            <a:normAutofit fontScale="85000" lnSpcReduction="10000"/>
          </a:bodyPr>
          <a:lstStyle/>
          <a:p>
            <a:pPr marL="109728" indent="0" algn="just">
              <a:buNone/>
            </a:pPr>
            <a:r>
              <a:rPr lang="ru-RU" dirty="0" smtClean="0">
                <a:latin typeface="Times New Roman" panose="02020603050405020304" pitchFamily="18" charset="0"/>
                <a:cs typeface="Times New Roman" panose="02020603050405020304" pitchFamily="18" charset="0"/>
              </a:rPr>
              <a:t>В определении СКЭС ВС РФ от 29.11.2018г. № 305-ЭС18-15724 </a:t>
            </a:r>
            <a:r>
              <a:rPr lang="ru-RU" dirty="0">
                <a:latin typeface="Times New Roman" panose="02020603050405020304" pitchFamily="18" charset="0"/>
                <a:cs typeface="Times New Roman" panose="02020603050405020304" pitchFamily="18" charset="0"/>
              </a:rPr>
              <a:t>по делу </a:t>
            </a:r>
            <a:r>
              <a:rPr lang="ru-RU" dirty="0" smtClean="0">
                <a:latin typeface="Times New Roman" panose="02020603050405020304" pitchFamily="18" charset="0"/>
                <a:cs typeface="Times New Roman" panose="02020603050405020304" pitchFamily="18" charset="0"/>
              </a:rPr>
              <a:t>№ А40-67517/2017 пятикомнатная квартира должника не помещена под исполнительский иммунитет по следующим обстоятельствам: </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Должник допустил злоупотребление правом, предприняв неоднократные попытки по отчуждению данной квартиры и ее сокрытию от обращения взыскания.</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В момент проведения исполнительских действий по наложению ареста на данную квартиру фактически должник проживал по другому адресу и был там зарегистрирован (впоследствии отказался от приватизации второй квартиры в пользу дочери и был снят с регистрационного учета).</a:t>
            </a:r>
          </a:p>
          <a:p>
            <a:pPr marL="624078" indent="-514350" algn="just">
              <a:buAutoNum type="arabicPeriod"/>
            </a:pPr>
            <a:endParaRPr lang="ru-RU" dirty="0" smtClean="0">
              <a:latin typeface="Times New Roman" panose="02020603050405020304" pitchFamily="18" charset="0"/>
              <a:cs typeface="Times New Roman" panose="02020603050405020304" pitchFamily="18" charset="0"/>
            </a:endParaRPr>
          </a:p>
          <a:p>
            <a:pPr marL="109728" indent="0" algn="just">
              <a:buNone/>
            </a:pPr>
            <a:r>
              <a:rPr lang="de-DE" dirty="0">
                <a:latin typeface="Times New Roman" panose="02020603050405020304" pitchFamily="18" charset="0"/>
                <a:cs typeface="Times New Roman" panose="02020603050405020304" pitchFamily="18" charset="0"/>
                <a:hlinkClick r:id="rId2"/>
              </a:rPr>
              <a:t>http://</a:t>
            </a:r>
            <a:r>
              <a:rPr lang="de-DE" dirty="0" smtClean="0">
                <a:latin typeface="Times New Roman" panose="02020603050405020304" pitchFamily="18" charset="0"/>
                <a:cs typeface="Times New Roman" panose="02020603050405020304" pitchFamily="18" charset="0"/>
                <a:hlinkClick r:id="rId2"/>
              </a:rPr>
              <a:t>kad.arbitr.ru/PdfDocument/6d39da96-c946-44b9-9a35-458a64553ffd/76c05dc5-e25f-4ffe-a908-1bc524d5ff7d/A40-67517-2017_20181129_Opredelenie.pdf?fbclid=IwAR2nq6s1bSl5F3zmQYSkpXMRMXdOsszu-ky4upXceyj-7K0ODsTBRHh1QB0</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502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6552728"/>
          </a:xfrm>
        </p:spPr>
        <p:txBody>
          <a:bodyPr>
            <a:normAutofit/>
          </a:bodyPr>
          <a:lstStyle/>
          <a:p>
            <a:pPr marL="109728" indent="0">
              <a:buNone/>
            </a:pPr>
            <a:r>
              <a:rPr lang="ru-RU" sz="4300" dirty="0" smtClean="0">
                <a:latin typeface="Times New Roman" panose="02020603050405020304" pitchFamily="18" charset="0"/>
                <a:cs typeface="Times New Roman" panose="02020603050405020304" pitchFamily="18" charset="0"/>
              </a:rPr>
              <a:t>Ипотечное единственное жилье</a:t>
            </a:r>
          </a:p>
          <a:p>
            <a:pPr marL="109728" indent="0">
              <a:buNone/>
            </a:pPr>
            <a:r>
              <a:rPr lang="ru-RU" sz="2800" dirty="0" smtClean="0">
                <a:latin typeface="Times New Roman" panose="02020603050405020304" pitchFamily="18" charset="0"/>
                <a:cs typeface="Times New Roman" panose="02020603050405020304" pitchFamily="18" charset="0"/>
              </a:rPr>
              <a:t>Залоговый кредитор утрачивает свой </a:t>
            </a:r>
            <a:r>
              <a:rPr lang="ru-RU" sz="2800" dirty="0">
                <a:latin typeface="Times New Roman" panose="02020603050405020304" pitchFamily="18" charset="0"/>
                <a:cs typeface="Times New Roman" panose="02020603050405020304" pitchFamily="18" charset="0"/>
              </a:rPr>
              <a:t>статус если </a:t>
            </a:r>
            <a:r>
              <a:rPr lang="ru-RU" sz="2800" dirty="0" smtClean="0">
                <a:latin typeface="Times New Roman" panose="02020603050405020304" pitchFamily="18" charset="0"/>
                <a:cs typeface="Times New Roman" panose="02020603050405020304" pitchFamily="18" charset="0"/>
              </a:rPr>
              <a:t> не предъявил свое требование в рамках дела о банкротстве  </a:t>
            </a:r>
            <a:r>
              <a:rPr lang="ru-RU" sz="2800" dirty="0">
                <a:latin typeface="Times New Roman" panose="02020603050405020304" pitchFamily="18" charset="0"/>
                <a:cs typeface="Times New Roman" panose="02020603050405020304" pitchFamily="18" charset="0"/>
              </a:rPr>
              <a:t>либо обратился за установлением статуса залогового кредитора </a:t>
            </a:r>
            <a:r>
              <a:rPr lang="ru-RU" sz="2800" dirty="0" smtClean="0">
                <a:latin typeface="Times New Roman" panose="02020603050405020304" pitchFamily="18" charset="0"/>
                <a:cs typeface="Times New Roman" panose="02020603050405020304" pitchFamily="18" charset="0"/>
              </a:rPr>
              <a:t>с пропуском </a:t>
            </a:r>
            <a:r>
              <a:rPr lang="ru-RU" sz="2800" dirty="0">
                <a:latin typeface="Times New Roman" panose="02020603050405020304" pitchFamily="18" charset="0"/>
                <a:cs typeface="Times New Roman" panose="02020603050405020304" pitchFamily="18" charset="0"/>
              </a:rPr>
              <a:t>срока, определенного пунктом 1 статьи 142 Закона о банкротстве</a:t>
            </a:r>
            <a:r>
              <a:rPr lang="ru-RU" sz="2800" dirty="0" smtClean="0">
                <a:latin typeface="Times New Roman" panose="02020603050405020304" pitchFamily="18" charset="0"/>
                <a:cs typeface="Times New Roman" panose="02020603050405020304" pitchFamily="18" charset="0"/>
              </a:rPr>
              <a:t>, и </a:t>
            </a:r>
            <a:r>
              <a:rPr lang="ru-RU" sz="2800" dirty="0">
                <a:latin typeface="Times New Roman" panose="02020603050405020304" pitchFamily="18" charset="0"/>
                <a:cs typeface="Times New Roman" panose="02020603050405020304" pitchFamily="18" charset="0"/>
              </a:rPr>
              <a:t>судом было отказано в восстановлении пропущенного </a:t>
            </a:r>
            <a:r>
              <a:rPr lang="ru-RU" sz="2800" dirty="0" smtClean="0">
                <a:latin typeface="Times New Roman" panose="02020603050405020304" pitchFamily="18" charset="0"/>
                <a:cs typeface="Times New Roman" panose="02020603050405020304" pitchFamily="18" charset="0"/>
              </a:rPr>
              <a:t>срока.</a:t>
            </a:r>
          </a:p>
          <a:p>
            <a:pPr marL="109728" indent="0">
              <a:buNone/>
            </a:pPr>
            <a:endParaRPr lang="ru-RU" sz="2000" dirty="0" smtClean="0">
              <a:latin typeface="Times New Roman" panose="02020603050405020304" pitchFamily="18" charset="0"/>
              <a:cs typeface="Times New Roman" panose="02020603050405020304" pitchFamily="18" charset="0"/>
            </a:endParaRPr>
          </a:p>
          <a:p>
            <a:pPr marL="109728" indent="0">
              <a:buNone/>
            </a:pPr>
            <a:r>
              <a:rPr lang="ru-RU" sz="3200" dirty="0">
                <a:latin typeface="Times New Roman" panose="02020603050405020304" pitchFamily="18" charset="0"/>
                <a:cs typeface="Times New Roman" panose="02020603050405020304" pitchFamily="18" charset="0"/>
              </a:rPr>
              <a:t>Соответствующее требование учитывается в реестре требований</a:t>
            </a:r>
          </a:p>
          <a:p>
            <a:pPr marL="109728" indent="0">
              <a:buNone/>
            </a:pPr>
            <a:r>
              <a:rPr lang="ru-RU" sz="3200" dirty="0">
                <a:latin typeface="Times New Roman" panose="02020603050405020304" pitchFamily="18" charset="0"/>
                <a:cs typeface="Times New Roman" panose="02020603050405020304" pitchFamily="18" charset="0"/>
              </a:rPr>
              <a:t>кредиторов как не обеспеченное залогом. </a:t>
            </a:r>
          </a:p>
        </p:txBody>
      </p:sp>
    </p:spTree>
    <p:extLst>
      <p:ext uri="{BB962C8B-B14F-4D97-AF65-F5344CB8AC3E}">
        <p14:creationId xmlns:p14="http://schemas.microsoft.com/office/powerpoint/2010/main" val="3994578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435280" cy="6336704"/>
          </a:xfrm>
        </p:spPr>
        <p:txBody>
          <a:bodyPr>
            <a:normAutofit lnSpcReduction="10000"/>
          </a:bodyPr>
          <a:lstStyle/>
          <a:p>
            <a:pPr marL="109728" indent="0">
              <a:buNone/>
            </a:pPr>
            <a:r>
              <a:rPr lang="ru-RU" dirty="0" smtClean="0">
                <a:latin typeface="Times New Roman" panose="02020603050405020304" pitchFamily="18" charset="0"/>
                <a:cs typeface="Times New Roman" panose="02020603050405020304" pitchFamily="18" charset="0"/>
              </a:rPr>
              <a:t>В пункте 6 предусмотрен порядок погашения требований по личным обязательствам должника и по общим обязательствам супругов:</a:t>
            </a:r>
          </a:p>
          <a:p>
            <a:pPr marL="624078" indent="-514350">
              <a:buAutoNum type="arabicPeriod"/>
            </a:pPr>
            <a:r>
              <a:rPr lang="ru-RU" dirty="0" smtClean="0">
                <a:latin typeface="Times New Roman" panose="02020603050405020304" pitchFamily="18" charset="0"/>
                <a:cs typeface="Times New Roman" panose="02020603050405020304" pitchFamily="18" charset="0"/>
              </a:rPr>
              <a:t>1 этап. Погашение личных и общих  обязательств  за счет стоимости личного имущества должника, а также общего имущества (в части доли, приходящейся на должника)</a:t>
            </a:r>
          </a:p>
          <a:p>
            <a:pPr marL="624078" indent="-514350">
              <a:buAutoNum type="arabicPeriod"/>
            </a:pPr>
            <a:r>
              <a:rPr lang="ru-RU" dirty="0" smtClean="0">
                <a:latin typeface="Times New Roman" panose="02020603050405020304" pitchFamily="18" charset="0"/>
                <a:cs typeface="Times New Roman" panose="02020603050405020304" pitchFamily="18" charset="0"/>
              </a:rPr>
              <a:t>2 этап. Погашение общего  обязательства супругов за счет доли, приходящейся на супругу, в непогашенной части. </a:t>
            </a:r>
          </a:p>
          <a:p>
            <a:pPr marL="109728" indent="0">
              <a:buNone/>
            </a:pPr>
            <a:r>
              <a:rPr lang="ru-RU" dirty="0" smtClean="0">
                <a:latin typeface="Times New Roman" panose="02020603050405020304" pitchFamily="18" charset="0"/>
                <a:cs typeface="Times New Roman" panose="02020603050405020304" pitchFamily="18" charset="0"/>
              </a:rPr>
              <a:t>Соглашение супругов о распределении долей в общем обязательстве, сделанное без согласия кредитора, не влияет на имущественную сферу кредитора, он вправе потребовать исполнения обязательств без учета распределения долей.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393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775522162"/>
              </p:ext>
            </p:extLst>
          </p:nvPr>
        </p:nvGraphicFramePr>
        <p:xfrm>
          <a:off x="457200" y="260350"/>
          <a:ext cx="8229600" cy="633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8230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336704"/>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ВАЖНО</a:t>
            </a:r>
          </a:p>
          <a:p>
            <a:pPr marL="109728" indent="0" algn="just">
              <a:buNone/>
            </a:pPr>
            <a:endParaRPr lang="ru-RU" dirty="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При распределении денежных средств от продажи общего имущества супругов (при отсутствии общих обязательств) при определении доли супруга: </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Исходим из принципа равенства долей (в отсутствие соглашения о разделе, брачного договора или судебного решения).</a:t>
            </a:r>
          </a:p>
          <a:p>
            <a:pPr marL="624078" indent="-514350" algn="just">
              <a:buAutoNum type="arabicPeriod"/>
            </a:pPr>
            <a:r>
              <a:rPr lang="ru-RU" dirty="0" smtClean="0">
                <a:latin typeface="Times New Roman" panose="02020603050405020304" pitchFamily="18" charset="0"/>
                <a:cs typeface="Times New Roman" panose="02020603050405020304" pitchFamily="18" charset="0"/>
              </a:rPr>
              <a:t>Погашаем долю супруга из средств, вырученных от реализации общего имущества, до погашения текущих обязательств.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943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81112061"/>
              </p:ext>
            </p:extLst>
          </p:nvPr>
        </p:nvGraphicFramePr>
        <p:xfrm>
          <a:off x="457200" y="260350"/>
          <a:ext cx="8229600" cy="6481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903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97989047"/>
              </p:ext>
            </p:extLst>
          </p:nvPr>
        </p:nvGraphicFramePr>
        <p:xfrm>
          <a:off x="323528" y="404664"/>
          <a:ext cx="8640960" cy="5976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725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60648"/>
            <a:ext cx="8291264" cy="6192688"/>
          </a:xfrm>
        </p:spPr>
        <p:style>
          <a:lnRef idx="0">
            <a:scrgbClr r="0" g="0" b="0"/>
          </a:lnRef>
          <a:fillRef idx="1003">
            <a:schemeClr val="lt2"/>
          </a:fillRef>
          <a:effectRef idx="0">
            <a:scrgbClr r="0" g="0" b="0"/>
          </a:effectRef>
          <a:fontRef idx="major"/>
        </p:style>
        <p:txBody>
          <a:bodyPr>
            <a:normAutofit fontScale="92500" lnSpcReduction="20000"/>
          </a:bodyPr>
          <a:lstStyle/>
          <a:p>
            <a:pPr marL="109728" indent="0" algn="just">
              <a:buNone/>
            </a:pPr>
            <a:r>
              <a:rPr lang="ru-RU" sz="2400" dirty="0" smtClean="0">
                <a:latin typeface="Times New Roman" panose="02020603050405020304" pitchFamily="18" charset="0"/>
                <a:cs typeface="Times New Roman" panose="02020603050405020304" pitchFamily="18" charset="0"/>
              </a:rPr>
              <a:t>Под указанным правилом подразумевается следующее: </a:t>
            </a:r>
          </a:p>
          <a:p>
            <a:pPr marL="109728" indent="0" algn="just">
              <a:buNone/>
            </a:pPr>
            <a:r>
              <a:rPr lang="ru-RU" sz="2400" dirty="0" smtClean="0">
                <a:latin typeface="Times New Roman" panose="02020603050405020304" pitchFamily="18" charset="0"/>
                <a:cs typeface="Times New Roman" panose="02020603050405020304" pitchFamily="18" charset="0"/>
              </a:rPr>
              <a:t>Согласно п. 5 ст. 37 ФЗ «О несостоятельности (банкротстве)» № 127-ФЗ от 26.10.2002г., саморегулируемая организация арбитражных управляющих определяется случайным выбором при обращении в суд должника.</a:t>
            </a:r>
          </a:p>
          <a:p>
            <a:pPr marL="109728" indent="0" algn="just">
              <a:buNone/>
            </a:pPr>
            <a:r>
              <a:rPr lang="ru-RU" sz="2400" dirty="0" smtClean="0">
                <a:latin typeface="Times New Roman" panose="02020603050405020304" pitchFamily="18" charset="0"/>
                <a:cs typeface="Times New Roman" panose="02020603050405020304" pitchFamily="18" charset="0"/>
              </a:rPr>
              <a:t>Указанное правило надлежит применять также и при обращении в суд: </a:t>
            </a:r>
          </a:p>
          <a:p>
            <a:pPr marL="109728" indent="0" algn="just">
              <a:buNone/>
            </a:pPr>
            <a:endParaRPr lang="ru-RU" sz="2400" dirty="0">
              <a:latin typeface="Times New Roman" panose="02020603050405020304" pitchFamily="18" charset="0"/>
              <a:cs typeface="Times New Roman" panose="02020603050405020304" pitchFamily="18" charset="0"/>
            </a:endParaRPr>
          </a:p>
          <a:p>
            <a:pPr marL="566928" indent="-457200" algn="just">
              <a:buAutoNum type="arabicPeriod"/>
            </a:pPr>
            <a:r>
              <a:rPr lang="ru-RU" sz="2400" dirty="0">
                <a:latin typeface="Times New Roman" panose="02020603050405020304" pitchFamily="18" charset="0"/>
                <a:cs typeface="Times New Roman" panose="02020603050405020304" pitchFamily="18" charset="0"/>
              </a:rPr>
              <a:t>Л</a:t>
            </a:r>
            <a:r>
              <a:rPr lang="ru-RU" sz="2400" dirty="0" smtClean="0">
                <a:latin typeface="Times New Roman" panose="02020603050405020304" pitchFamily="18" charset="0"/>
                <a:cs typeface="Times New Roman" panose="02020603050405020304" pitchFamily="18" charset="0"/>
              </a:rPr>
              <a:t>ица, аффилированного с должником.</a:t>
            </a:r>
          </a:p>
          <a:p>
            <a:pPr marL="566928" indent="-457200" algn="just">
              <a:buAutoNum type="arabicPeriod"/>
            </a:pPr>
            <a:r>
              <a:rPr lang="ru-RU" sz="2400" dirty="0" smtClean="0">
                <a:latin typeface="Times New Roman" panose="02020603050405020304" pitchFamily="18" charset="0"/>
                <a:cs typeface="Times New Roman" panose="02020603050405020304" pitchFamily="18" charset="0"/>
              </a:rPr>
              <a:t>Лица</a:t>
            </a:r>
            <a:r>
              <a:rPr lang="ru-RU" sz="2400" dirty="0">
                <a:latin typeface="Times New Roman" panose="02020603050405020304" pitchFamily="18" charset="0"/>
                <a:cs typeface="Times New Roman" panose="02020603050405020304" pitchFamily="18" charset="0"/>
              </a:rPr>
              <a:t>, которое при отсутствии формально-юридических </a:t>
            </a:r>
            <a:r>
              <a:rPr lang="ru-RU" sz="2400" dirty="0" smtClean="0">
                <a:latin typeface="Times New Roman" panose="02020603050405020304" pitchFamily="18" charset="0"/>
                <a:cs typeface="Times New Roman" panose="02020603050405020304" pitchFamily="18" charset="0"/>
              </a:rPr>
              <a:t>признаков </a:t>
            </a:r>
            <a:r>
              <a:rPr lang="ru-RU" sz="2400" dirty="0" err="1" smtClean="0">
                <a:latin typeface="Times New Roman" panose="02020603050405020304" pitchFamily="18" charset="0"/>
                <a:cs typeface="Times New Roman" panose="02020603050405020304" pitchFamily="18" charset="0"/>
              </a:rPr>
              <a:t>аффилированности</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имеет возможность давать должнику обязательные </a:t>
            </a:r>
            <a:r>
              <a:rPr lang="ru-RU" sz="2400" dirty="0" smtClean="0">
                <a:latin typeface="Times New Roman" panose="02020603050405020304" pitchFamily="18" charset="0"/>
                <a:cs typeface="Times New Roman" panose="02020603050405020304" pitchFamily="18" charset="0"/>
              </a:rPr>
              <a:t>для исполнения </a:t>
            </a:r>
            <a:r>
              <a:rPr lang="ru-RU" sz="2400" dirty="0">
                <a:latin typeface="Times New Roman" panose="02020603050405020304" pitchFamily="18" charset="0"/>
                <a:cs typeface="Times New Roman" panose="02020603050405020304" pitchFamily="18" charset="0"/>
              </a:rPr>
              <a:t>указания или иным образом определять его </a:t>
            </a:r>
            <a:r>
              <a:rPr lang="ru-RU" sz="2400" dirty="0" smtClean="0">
                <a:latin typeface="Times New Roman" panose="02020603050405020304" pitchFamily="18" charset="0"/>
                <a:cs typeface="Times New Roman" panose="02020603050405020304" pitchFamily="18" charset="0"/>
              </a:rPr>
              <a:t>действия.</a:t>
            </a:r>
          </a:p>
          <a:p>
            <a:pPr marL="109728" indent="0" algn="just">
              <a:buNone/>
            </a:pPr>
            <a:endParaRPr lang="ru-RU" sz="2400" dirty="0" smtClean="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Впрочем нерешенным остается ряд технических вопросов: </a:t>
            </a:r>
          </a:p>
          <a:p>
            <a:pPr marL="109728" indent="0" algn="just">
              <a:buNone/>
            </a:pPr>
            <a:r>
              <a:rPr lang="ru-RU" sz="2400" dirty="0" smtClean="0">
                <a:latin typeface="Times New Roman" panose="02020603050405020304" pitchFamily="18" charset="0"/>
                <a:cs typeface="Times New Roman" panose="02020603050405020304" pitchFamily="18" charset="0"/>
              </a:rPr>
              <a:t>Каким образом на момент поступления в суд соответствующего заявления выявить пункт 1 и в особенности пункт 2? Очевидно, что указанное на практике будет работать только при предоставлении соответствующих возражений от кредиторов.</a:t>
            </a:r>
          </a:p>
        </p:txBody>
      </p:sp>
    </p:spTree>
    <p:extLst>
      <p:ext uri="{BB962C8B-B14F-4D97-AF65-F5344CB8AC3E}">
        <p14:creationId xmlns:p14="http://schemas.microsoft.com/office/powerpoint/2010/main" val="2138023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71978973"/>
              </p:ext>
            </p:extLst>
          </p:nvPr>
        </p:nvGraphicFramePr>
        <p:xfrm>
          <a:off x="395536" y="404664"/>
          <a:ext cx="8568952" cy="6119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6630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88640"/>
            <a:ext cx="8363272" cy="6408712"/>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Пункт 10: </a:t>
            </a:r>
          </a:p>
          <a:p>
            <a:pPr marL="109728" indent="0" algn="just">
              <a:buNone/>
            </a:pPr>
            <a:r>
              <a:rPr lang="ru-RU" dirty="0">
                <a:latin typeface="Times New Roman" panose="02020603050405020304" pitchFamily="18" charset="0"/>
                <a:cs typeface="Times New Roman" panose="02020603050405020304" pitchFamily="18" charset="0"/>
              </a:rPr>
              <a:t>В случае, когда процедуры несостоятельности введены в отношении обоих супругов, их общее имущество подлежит реализации в деле о банкротстве того супруга, который в публичном реестре указан в качестве собственника либо во владении которого находится имущество, права на которое не фиксируются в публичных реестрах. Средства от реализации общего имущества супругов распределяются между их конкурсными массами пропорционально долям в общем имуществе</a:t>
            </a:r>
            <a:r>
              <a:rPr lang="ru-RU" dirty="0" smtClean="0"/>
              <a:t>.</a:t>
            </a:r>
          </a:p>
          <a:p>
            <a:pPr marL="109728" indent="0" algn="just">
              <a:buNone/>
            </a:pPr>
            <a:r>
              <a:rPr lang="ru-RU" dirty="0" smtClean="0">
                <a:latin typeface="Times New Roman" panose="02020603050405020304" pitchFamily="18" charset="0"/>
                <a:cs typeface="Times New Roman" panose="02020603050405020304" pitchFamily="18" charset="0"/>
              </a:rPr>
              <a:t>Допускается объединение дел о несостоятельности супругов в одно, с назначением того арбитражного управляющего, чье производство по делу   было возбуждено ранее.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091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908720"/>
            <a:ext cx="8496944" cy="5688632"/>
          </a:xfrm>
        </p:spPr>
        <p:txBody>
          <a:bodyPr>
            <a:normAutofit fontScale="92500"/>
          </a:bodyPr>
          <a:lstStyle/>
          <a:p>
            <a:pPr marL="109728" indent="0">
              <a:buNone/>
            </a:pPr>
            <a:endParaRPr lang="ru-RU" dirty="0" smtClean="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Определение СКЭС ВС РФ от </a:t>
            </a:r>
            <a:r>
              <a:rPr lang="ru-RU" dirty="0">
                <a:latin typeface="Times New Roman" panose="02020603050405020304" pitchFamily="18" charset="0"/>
                <a:cs typeface="Times New Roman" panose="02020603050405020304" pitchFamily="18" charset="0"/>
              </a:rPr>
              <a:t>24 декабря 2018 года №304-ЭС18-13615 А03-22218/2015</a:t>
            </a:r>
            <a:endParaRPr lang="ru-RU" dirty="0" smtClean="0">
              <a:latin typeface="Times New Roman" panose="02020603050405020304" pitchFamily="18" charset="0"/>
              <a:cs typeface="Times New Roman" panose="02020603050405020304" pitchFamily="18" charset="0"/>
            </a:endParaRPr>
          </a:p>
          <a:p>
            <a:pPr marL="109728" indent="0">
              <a:buNone/>
            </a:pPr>
            <a:r>
              <a:rPr lang="de-DE" dirty="0">
                <a:latin typeface="Times New Roman" panose="02020603050405020304" pitchFamily="18" charset="0"/>
                <a:cs typeface="Times New Roman" panose="02020603050405020304" pitchFamily="18" charset="0"/>
                <a:hlinkClick r:id="rId2"/>
              </a:rPr>
              <a:t>http://</a:t>
            </a:r>
            <a:r>
              <a:rPr lang="de-DE" dirty="0" smtClean="0">
                <a:latin typeface="Times New Roman" panose="02020603050405020304" pitchFamily="18" charset="0"/>
                <a:cs typeface="Times New Roman" panose="02020603050405020304" pitchFamily="18" charset="0"/>
                <a:hlinkClick r:id="rId2"/>
              </a:rPr>
              <a:t>kad.arbitr.ru/PdfDocument/8e95bb25-cd19-4003-8fc1-b4a6b0945a0b/0d281f94-6c97-44a2-87f9-81374162e6e3/A03-22218-2015_20181224_Opredelenie.pdf</a:t>
            </a:r>
            <a:r>
              <a:rPr lang="ru-RU" dirty="0" smtClean="0">
                <a:latin typeface="Times New Roman" panose="02020603050405020304" pitchFamily="18" charset="0"/>
                <a:cs typeface="Times New Roman" panose="02020603050405020304" pitchFamily="18" charset="0"/>
              </a:rPr>
              <a:t> </a:t>
            </a:r>
          </a:p>
          <a:p>
            <a:pPr marL="109728" indent="0">
              <a:buNone/>
            </a:pPr>
            <a:r>
              <a:rPr lang="ru-RU" dirty="0" smtClean="0">
                <a:latin typeface="Times New Roman" panose="02020603050405020304" pitchFamily="18" charset="0"/>
                <a:cs typeface="Times New Roman" panose="02020603050405020304" pitchFamily="18" charset="0"/>
              </a:rPr>
              <a:t>В данном деле предмет залога на момент передачи его в залог  находился в общей совместной собственности, супруга должника дала нотариальное согласие на передачу в залог.</a:t>
            </a:r>
          </a:p>
          <a:p>
            <a:pPr marL="109728" indent="0">
              <a:buNone/>
            </a:pPr>
            <a:r>
              <a:rPr lang="ru-RU" dirty="0" smtClean="0">
                <a:latin typeface="Times New Roman" panose="02020603050405020304" pitchFamily="18" charset="0"/>
                <a:cs typeface="Times New Roman" panose="02020603050405020304" pitchFamily="18" charset="0"/>
              </a:rPr>
              <a:t>СОЮ  удовлетворил иск супруги о разделе имущества и признании за ней права на ½ доли от стоимости реализации совместного имущества в рамках дела о банкротстве</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67544" y="188640"/>
            <a:ext cx="8229600" cy="648072"/>
          </a:xfrm>
        </p:spPr>
        <p:txBody>
          <a:bodyPr>
            <a:noAutofit/>
          </a:bodyPr>
          <a:lstStyle/>
          <a:p>
            <a:r>
              <a:rPr lang="ru-RU" sz="2400" dirty="0" smtClean="0">
                <a:effectLst/>
                <a:latin typeface="Times New Roman" panose="02020603050405020304" pitchFamily="18" charset="0"/>
                <a:cs typeface="Times New Roman" panose="02020603050405020304" pitchFamily="18" charset="0"/>
              </a:rPr>
              <a:t>Пример распределения денежных средств, вырученных от реализации залогового имущества</a:t>
            </a:r>
            <a:endParaRPr lang="ru-RU"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284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692696"/>
            <a:ext cx="8229600" cy="5174035"/>
          </a:xfrm>
        </p:spPr>
        <p:txBody>
          <a:bodyPr/>
          <a:lstStyle/>
          <a:p>
            <a:pPr marL="109728" indent="0" algn="just">
              <a:buNone/>
            </a:pPr>
            <a:r>
              <a:rPr lang="ru-RU" dirty="0" smtClean="0">
                <a:latin typeface="Times New Roman" panose="02020603050405020304" pitchFamily="18" charset="0"/>
                <a:cs typeface="Times New Roman" panose="02020603050405020304" pitchFamily="18" charset="0"/>
              </a:rPr>
              <a:t>ОБЩИЙ ВЫВОД: </a:t>
            </a:r>
          </a:p>
          <a:p>
            <a:pPr marL="109728" indent="0" algn="just">
              <a:buNone/>
            </a:pPr>
            <a:r>
              <a:rPr lang="ru-RU" dirty="0">
                <a:latin typeface="Times New Roman" panose="02020603050405020304" pitchFamily="18" charset="0"/>
                <a:cs typeface="Times New Roman" panose="02020603050405020304" pitchFamily="18" charset="0"/>
              </a:rPr>
              <a:t>Общий критерий распределения средств в данном случае состоит в том, что (бывшая) супруга гражданина-банкрота, являющаяся наряду с ним </a:t>
            </a:r>
            <a:r>
              <a:rPr lang="ru-RU" dirty="0" err="1">
                <a:latin typeface="Times New Roman" panose="02020603050405020304" pitchFamily="18" charset="0"/>
                <a:cs typeface="Times New Roman" panose="02020603050405020304" pitchFamily="18" charset="0"/>
              </a:rPr>
              <a:t>созалогодателем</a:t>
            </a:r>
            <a:r>
              <a:rPr lang="ru-RU" dirty="0">
                <a:latin typeface="Times New Roman" panose="02020603050405020304" pitchFamily="18" charset="0"/>
                <a:cs typeface="Times New Roman" panose="02020603050405020304" pitchFamily="18" charset="0"/>
              </a:rPr>
              <a:t> (статья 353 Гражданского кодекса Российской Федерации), то есть должником по обеспечительному обязательству, не может получить денежные средства, соответствующие ее доле в общем имуществе, приоритетно перед кредитором-залогодержателем</a:t>
            </a:r>
          </a:p>
        </p:txBody>
      </p:sp>
    </p:spTree>
    <p:extLst>
      <p:ext uri="{BB962C8B-B14F-4D97-AF65-F5344CB8AC3E}">
        <p14:creationId xmlns:p14="http://schemas.microsoft.com/office/powerpoint/2010/main" val="1142412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85516206"/>
              </p:ext>
            </p:extLst>
          </p:nvPr>
        </p:nvGraphicFramePr>
        <p:xfrm>
          <a:off x="251520" y="332656"/>
          <a:ext cx="8892480" cy="626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7611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264696"/>
          </a:xfrm>
        </p:spPr>
        <p:txBody>
          <a:bodyPr>
            <a:normAutofit/>
          </a:bodyPr>
          <a:lstStyle/>
          <a:p>
            <a:pPr marL="109728" indent="0">
              <a:buNone/>
            </a:pPr>
            <a:r>
              <a:rPr lang="ru-RU" dirty="0">
                <a:latin typeface="Times New Roman" panose="02020603050405020304" pitchFamily="18" charset="0"/>
                <a:cs typeface="Times New Roman" panose="02020603050405020304" pitchFamily="18" charset="0"/>
              </a:rPr>
              <a:t>При этом из иных десяти процентов </a:t>
            </a:r>
            <a:r>
              <a:rPr lang="ru-RU" b="1" dirty="0">
                <a:latin typeface="Times New Roman" panose="02020603050405020304" pitchFamily="18" charset="0"/>
                <a:cs typeface="Times New Roman" panose="02020603050405020304" pitchFamily="18" charset="0"/>
              </a:rPr>
              <a:t>в первую очередь </a:t>
            </a:r>
            <a:r>
              <a:rPr lang="ru-RU" dirty="0">
                <a:latin typeface="Times New Roman" panose="02020603050405020304" pitchFamily="18" charset="0"/>
                <a:cs typeface="Times New Roman" panose="02020603050405020304" pitchFamily="18" charset="0"/>
              </a:rPr>
              <a:t>погашаются расходы, понесенные в связи с продажей имущества (статья 319 Гражданского кодекса Российской Федерации и пункт 1 статьи 61 Федерального закона от 16.07.1998 № 102-ФЗ «Об ипотеке (залоге недвижимости)»), в частности, на его оценку, проведение торгов, выплату финансовому управляющему вознаграждения, начисленного в результате удовлетворения требований залогового кредитора, оплату привлеченным лицам, услуги которых были необходимы для реализации предмета залога.</a:t>
            </a:r>
          </a:p>
        </p:txBody>
      </p:sp>
    </p:spTree>
    <p:extLst>
      <p:ext uri="{BB962C8B-B14F-4D97-AF65-F5344CB8AC3E}">
        <p14:creationId xmlns:p14="http://schemas.microsoft.com/office/powerpoint/2010/main" val="3759221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08338874"/>
              </p:ext>
            </p:extLst>
          </p:nvPr>
        </p:nvGraphicFramePr>
        <p:xfrm>
          <a:off x="323528" y="188640"/>
          <a:ext cx="8712968" cy="6336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562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51520" y="692696"/>
            <a:ext cx="8712968" cy="5976664"/>
          </a:xfrm>
        </p:spPr>
        <p:txBody>
          <a:bodyPr>
            <a:normAutofit fontScale="62500" lnSpcReduction="20000"/>
          </a:bodyPr>
          <a:lstStyle/>
          <a:p>
            <a:pPr marL="109728" indent="0">
              <a:buNone/>
            </a:pPr>
            <a:r>
              <a:rPr lang="ru-RU" dirty="0" smtClean="0">
                <a:latin typeface="Times New Roman" panose="02020603050405020304" pitchFamily="18" charset="0"/>
                <a:cs typeface="Times New Roman" panose="02020603050405020304" pitchFamily="18" charset="0"/>
              </a:rPr>
              <a:t>Определение </a:t>
            </a:r>
            <a:r>
              <a:rPr lang="ru-RU" dirty="0">
                <a:latin typeface="Times New Roman" panose="02020603050405020304" pitchFamily="18" charset="0"/>
                <a:cs typeface="Times New Roman" panose="02020603050405020304" pitchFamily="18" charset="0"/>
              </a:rPr>
              <a:t>СКЭС ВС РФ  от 8 октября 2018 года № 305-ЭС18-9309</a:t>
            </a:r>
          </a:p>
          <a:p>
            <a:pPr marL="109728" indent="0">
              <a:buNone/>
            </a:pPr>
            <a:r>
              <a:rPr lang="ru-RU" dirty="0">
                <a:latin typeface="Times New Roman" panose="02020603050405020304" pitchFamily="18" charset="0"/>
                <a:cs typeface="Times New Roman" panose="02020603050405020304" pitchFamily="18" charset="0"/>
              </a:rPr>
              <a:t>№ А40-61240/2016</a:t>
            </a:r>
          </a:p>
          <a:p>
            <a:pPr marL="109728" indent="0">
              <a:buNone/>
            </a:pPr>
            <a:r>
              <a:rPr lang="ru-RU" dirty="0">
                <a:latin typeface="Times New Roman" panose="02020603050405020304" pitchFamily="18" charset="0"/>
                <a:cs typeface="Times New Roman" panose="02020603050405020304" pitchFamily="18" charset="0"/>
                <a:hlinkClick r:id="rId2"/>
              </a:rPr>
              <a:t>http://</a:t>
            </a:r>
            <a:r>
              <a:rPr lang="ru-RU" dirty="0" smtClean="0">
                <a:latin typeface="Times New Roman" panose="02020603050405020304" pitchFamily="18" charset="0"/>
                <a:cs typeface="Times New Roman" panose="02020603050405020304" pitchFamily="18" charset="0"/>
                <a:hlinkClick r:id="rId2"/>
              </a:rPr>
              <a:t>kad.arbitr.ru/PdfDocument/26a49c09-baa0-4654-be64-040f6ad86c64/17ce64cf-54ff-4302-8d37-c52a78cfa414/A40-61240-2016_20181008_Opredelenie.pdf</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включении в РТК требований, основанных на соглашении  об уплате алиментов, необходимо учитывать обстоятельства, которые могут свидетельствовать о нетипичном характере данного соглашения (совместное проживание супругов, отсутствие раздела имущества, поступление всех доходов супруга – должника в совместную собственность), которые могут свидетельствовать о нецелесообразности заключения соглашения об уплате алиментов.</a:t>
            </a:r>
          </a:p>
          <a:p>
            <a:pPr marL="109728" indent="0">
              <a:buNone/>
            </a:pPr>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названные доводы соответствуют действительности, то у суда имеются основания сомневаться в добросовестности сторон спорного соглашения. В частности, а таком случае супруги должны раскрыть суду разумные экономические мотивы заключения алиментного соглашения в период существования режима совместной собственности, а также </a:t>
            </a:r>
            <a:r>
              <a:rPr lang="ru-RU" dirty="0" err="1">
                <a:latin typeface="Times New Roman" panose="02020603050405020304" pitchFamily="18" charset="0"/>
                <a:cs typeface="Times New Roman" panose="02020603050405020304" pitchFamily="18" charset="0"/>
              </a:rPr>
              <a:t>непредъявления</a:t>
            </a:r>
            <a:r>
              <a:rPr lang="ru-RU" dirty="0">
                <a:latin typeface="Times New Roman" panose="02020603050405020304" pitchFamily="18" charset="0"/>
                <a:cs typeface="Times New Roman" panose="02020603050405020304" pitchFamily="18" charset="0"/>
              </a:rPr>
              <a:t> его к исполнению вплоть до инициирования несостоятельности </a:t>
            </a:r>
            <a:r>
              <a:rPr lang="ru-RU" dirty="0" err="1">
                <a:latin typeface="Times New Roman" panose="02020603050405020304" pitchFamily="18" charset="0"/>
                <a:cs typeface="Times New Roman" panose="02020603050405020304" pitchFamily="18" charset="0"/>
              </a:rPr>
              <a:t>алиментообязанного</a:t>
            </a:r>
            <a:r>
              <a:rPr lang="ru-RU" dirty="0">
                <a:latin typeface="Times New Roman" panose="02020603050405020304" pitchFamily="18" charset="0"/>
                <a:cs typeface="Times New Roman" panose="02020603050405020304" pitchFamily="18" charset="0"/>
              </a:rPr>
              <a:t> лица. Если подобные мотивы раскрыты не будут, совокупность приведенных обстоятельств может свидетельствовать о злоупотреблении правом при заключении спорного соглашения, что уже само по себе достаточно для отказа в установлении требования, основанного на ничтожном соглашении, (пункты 1 и 2 статьи 10 Гражданского кодекса Российской Федерации, абзац четвертый пункта 4 постановления Пленума Высшего Арбитражного Суда Российской Федерации от 23.12.2010 № 63 «О некоторых вопросах, связанных с применением главы III.1 Федерального закона «О несостоятельности (банкротстве)»).</a:t>
            </a:r>
          </a:p>
          <a:p>
            <a:pPr marL="109728" indent="0">
              <a:buNone/>
            </a:pP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323528" y="188640"/>
            <a:ext cx="8229600" cy="432048"/>
          </a:xfrm>
        </p:spPr>
        <p:txBody>
          <a:bodyPr>
            <a:noAutofit/>
          </a:bodyPr>
          <a:lstStyle/>
          <a:p>
            <a:r>
              <a:rPr lang="ru-RU" sz="2800" dirty="0" smtClean="0">
                <a:effectLst/>
                <a:latin typeface="Times New Roman" panose="02020603050405020304" pitchFamily="18" charset="0"/>
                <a:cs typeface="Times New Roman" panose="02020603050405020304" pitchFamily="18" charset="0"/>
              </a:rPr>
              <a:t>АЛИМЕНТЫ, ряд определений СКЭС по теме</a:t>
            </a:r>
            <a:r>
              <a:rPr lang="ru-RU" sz="3600" dirty="0" smtClean="0">
                <a:effectLst/>
                <a:latin typeface="Times New Roman" panose="02020603050405020304" pitchFamily="18" charset="0"/>
                <a:cs typeface="Times New Roman" panose="02020603050405020304" pitchFamily="18" charset="0"/>
              </a:rPr>
              <a:t>: </a:t>
            </a:r>
            <a:endParaRPr lang="ru-RU" sz="3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307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6192688"/>
          </a:xfrm>
        </p:spPr>
        <p:txBody>
          <a:bodyPr>
            <a:normAutofit fontScale="62500" lnSpcReduction="20000"/>
          </a:bodyPr>
          <a:lstStyle/>
          <a:p>
            <a:pPr marL="109728" indent="0" algn="just">
              <a:buNone/>
            </a:pPr>
            <a:r>
              <a:rPr lang="ru-RU" dirty="0" smtClean="0">
                <a:latin typeface="Times New Roman" panose="02020603050405020304" pitchFamily="18" charset="0"/>
                <a:cs typeface="Times New Roman" panose="02020603050405020304" pitchFamily="18" charset="0"/>
              </a:rPr>
              <a:t>Определение </a:t>
            </a:r>
            <a:r>
              <a:rPr lang="ru-RU" dirty="0">
                <a:latin typeface="Times New Roman" panose="02020603050405020304" pitchFamily="18" charset="0"/>
                <a:cs typeface="Times New Roman" panose="02020603050405020304" pitchFamily="18" charset="0"/>
              </a:rPr>
              <a:t>СКЭС ВС РФ  от 02.08.2018г. № 305-ЭС18-1570 дело А40-184304/2015</a:t>
            </a:r>
          </a:p>
          <a:p>
            <a:pPr marL="109728" indent="0" algn="just">
              <a:buNone/>
            </a:pPr>
            <a:endParaRPr lang="ru-RU" dirty="0">
              <a:latin typeface="Times New Roman" panose="02020603050405020304" pitchFamily="18" charset="0"/>
              <a:cs typeface="Times New Roman" panose="02020603050405020304" pitchFamily="18" charset="0"/>
            </a:endParaRPr>
          </a:p>
          <a:p>
            <a:pPr marL="109728" indent="0" algn="just">
              <a:buNone/>
            </a:pPr>
            <a:r>
              <a:rPr lang="ru-RU" dirty="0">
                <a:latin typeface="Times New Roman" panose="02020603050405020304" pitchFamily="18" charset="0"/>
                <a:cs typeface="Times New Roman" panose="02020603050405020304" pitchFamily="18" charset="0"/>
                <a:hlinkClick r:id="rId2"/>
              </a:rPr>
              <a:t>http://</a:t>
            </a:r>
            <a:r>
              <a:rPr lang="ru-RU" dirty="0" smtClean="0">
                <a:latin typeface="Times New Roman" panose="02020603050405020304" pitchFamily="18" charset="0"/>
                <a:cs typeface="Times New Roman" panose="02020603050405020304" pitchFamily="18" charset="0"/>
                <a:hlinkClick r:id="rId2"/>
              </a:rPr>
              <a:t>kad.arbitr.ru/PdfDocument/d5590d55-d737-4c32-9ed0-05816073a550/1462492d-f788-4efe-ae21-407f55b3dc9c/A40-184304-2015_20180802_Opredelenie.pdf</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a:latin typeface="Times New Roman" panose="02020603050405020304" pitchFamily="18" charset="0"/>
                <a:cs typeface="Times New Roman" panose="02020603050405020304" pitchFamily="18" charset="0"/>
              </a:rPr>
              <a:t>Рассмотрены вопросы о включении в реестр требований кредиторов требований супруги должника  в размере 32 млн руб. по соглашению об уплате алиментов и заявления кредитора о признании данного соглашения недействительной сделкой на основании ст. 10, 168 ГК РФ.</a:t>
            </a:r>
          </a:p>
          <a:p>
            <a:pPr marL="109728" indent="0" algn="just">
              <a:buNone/>
            </a:pPr>
            <a:endParaRPr lang="ru-RU" dirty="0">
              <a:latin typeface="Times New Roman" panose="02020603050405020304" pitchFamily="18" charset="0"/>
              <a:cs typeface="Times New Roman" panose="02020603050405020304" pitchFamily="18" charset="0"/>
            </a:endParaRPr>
          </a:p>
          <a:p>
            <a:pPr marL="109728" indent="0" algn="just">
              <a:buNone/>
            </a:pPr>
            <a:r>
              <a:rPr lang="ru-RU" dirty="0">
                <a:latin typeface="Times New Roman" panose="02020603050405020304" pitchFamily="18" charset="0"/>
                <a:cs typeface="Times New Roman" panose="02020603050405020304" pitchFamily="18" charset="0"/>
              </a:rPr>
              <a:t>ВЫВОДЫ СКЭС ВС РФ : </a:t>
            </a:r>
          </a:p>
          <a:p>
            <a:pPr marL="109728" indent="0" algn="just">
              <a:buNone/>
            </a:pPr>
            <a:r>
              <a:rPr lang="ru-RU" dirty="0">
                <a:latin typeface="Times New Roman" panose="02020603050405020304" pitchFamily="18" charset="0"/>
                <a:cs typeface="Times New Roman" panose="02020603050405020304" pitchFamily="18" charset="0"/>
              </a:rPr>
              <a:t>1.	Действующее законодательство не устанавливает запрет на заключение соглашения об алиментах при наличии у плательщика алиментов признаков неплатежеспособности и кредиторской задолженности, а также не ставит в зависимость его заключение от указанных обстоятельств. </a:t>
            </a:r>
          </a:p>
          <a:p>
            <a:pPr marL="109728" indent="0" algn="just">
              <a:buNone/>
            </a:pPr>
            <a:r>
              <a:rPr lang="ru-RU" dirty="0">
                <a:latin typeface="Times New Roman" panose="02020603050405020304" pitchFamily="18" charset="0"/>
                <a:cs typeface="Times New Roman" panose="02020603050405020304" pitchFamily="18" charset="0"/>
              </a:rPr>
              <a:t>2.	В случае банкротства такого лица требование о взыскании алиментов обладает преференцией перед иными требованиями кредиторов (пункты 2, 3 статьи 213.27 Федерального закона от 26.10.2002 № 127-ФЗ «О несостоятельности (банкротстве)». </a:t>
            </a:r>
          </a:p>
          <a:p>
            <a:pPr marL="109728" indent="0" algn="just">
              <a:buNone/>
            </a:pPr>
            <a:r>
              <a:rPr lang="ru-RU" dirty="0">
                <a:latin typeface="Times New Roman" panose="02020603050405020304" pitchFamily="18" charset="0"/>
                <a:cs typeface="Times New Roman" panose="02020603050405020304" pitchFamily="18" charset="0"/>
              </a:rPr>
              <a:t>3.	В отличие от обычных условий, в ситуации несостоятельности обязанного к уплате алиментов лица существенное превышение размера алиментов относительно доли от дохода, которая подлежала бы уплате по закону (статья 81 Семейного кодекса Российской Федерации), может вызывать у кредиторов должника обоснованные претензии, поскольку от объема первоочередных платежей зависит удовлетворение их требований в процедуре банкротства. </a:t>
            </a:r>
          </a:p>
        </p:txBody>
      </p:sp>
    </p:spTree>
    <p:extLst>
      <p:ext uri="{BB962C8B-B14F-4D97-AF65-F5344CB8AC3E}">
        <p14:creationId xmlns:p14="http://schemas.microsoft.com/office/powerpoint/2010/main" val="1622695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35280" cy="6480720"/>
          </a:xfrm>
        </p:spPr>
        <p:txBody>
          <a:bodyPr>
            <a:normAutofit fontScale="77500" lnSpcReduction="20000"/>
          </a:bodyPr>
          <a:lstStyle/>
          <a:p>
            <a:pPr marL="109728" indent="0" algn="just">
              <a:buNone/>
            </a:pPr>
            <a:r>
              <a:rPr lang="ru-RU" dirty="0" smtClean="0">
                <a:latin typeface="Times New Roman" panose="02020603050405020304" pitchFamily="18" charset="0"/>
                <a:cs typeface="Times New Roman" panose="02020603050405020304" pitchFamily="18" charset="0"/>
              </a:rPr>
              <a:t>4.Необходимо </a:t>
            </a:r>
            <a:r>
              <a:rPr lang="ru-RU" dirty="0">
                <a:latin typeface="Times New Roman" panose="02020603050405020304" pitchFamily="18" charset="0"/>
                <a:cs typeface="Times New Roman" panose="02020603050405020304" pitchFamily="18" charset="0"/>
              </a:rPr>
              <a:t>обеспечить баланс интересов с одной стороны - несовершеннолетнего в получении содержания, который должен обеспечиваться независимо от несостоятельности плательщика алиментов, с другой – кредиторов, заключающийся в недопущении недобросовестного увеличения кредиторской задолженности. Сохранение ребенку прежнего уровня его материального обеспечения, существенно превышающего установленные законом нормы, не может быть реализовано за счет кредиторов. </a:t>
            </a:r>
          </a:p>
          <a:p>
            <a:pPr marL="109728" indent="0" algn="just">
              <a:buNone/>
            </a:pPr>
            <a:r>
              <a:rPr lang="ru-RU" dirty="0">
                <a:latin typeface="Times New Roman" panose="02020603050405020304" pitchFamily="18" charset="0"/>
                <a:cs typeface="Times New Roman" panose="02020603050405020304" pitchFamily="18" charset="0"/>
              </a:rPr>
              <a:t>5.	 Для признания сделки об уплате алиментов в качестве недействительной необходимо установить, что согласованный супругами размер алиментов носит явно завышенный и чрезмерный характер, что причиняет вред кредиторам должника. При этом следует исходить из абсолютной величины денежных средств, выделенных ребенку и уровня доходов плательщика алиментов. Превышение размером алиментов разумных достаточных потребностей ребенка в материальном содержании (постановление Конституционного Суда Российской Федерации от 14.05.2012 № 11-П) влечет признание соглашения недействительным в части такого превышения, но в любом случае с сохранением в силе соглашения в той части, которая была бы взыскана при установлении алиментов в судебном порядке (статья 81 Семейного кодекса Российской Федерации) (определение Верховного Суда Российской Федерации от 27.10.2017 № 310-ЭС17-9405). </a:t>
            </a:r>
          </a:p>
          <a:p>
            <a:pPr marL="109728"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05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620688"/>
            <a:ext cx="8568952" cy="5976664"/>
          </a:xfrm>
        </p:spPr>
        <p:style>
          <a:lnRef idx="0">
            <a:scrgbClr r="0" g="0" b="0"/>
          </a:lnRef>
          <a:fillRef idx="1003">
            <a:schemeClr val="lt2"/>
          </a:fillRef>
          <a:effectRef idx="0">
            <a:scrgbClr r="0" g="0" b="0"/>
          </a:effectRef>
          <a:fontRef idx="major"/>
        </p:style>
        <p:txBody>
          <a:bodyPr>
            <a:normAutofit fontScale="70000" lnSpcReduction="20000"/>
          </a:bodyPr>
          <a:lstStyle/>
          <a:p>
            <a:pPr marL="109728" indent="0" algn="just">
              <a:buNone/>
            </a:pPr>
            <a:r>
              <a:rPr lang="ru-RU" dirty="0" smtClean="0">
                <a:latin typeface="Times New Roman" panose="02020603050405020304" pitchFamily="18" charset="0"/>
                <a:cs typeface="Times New Roman" panose="02020603050405020304" pitchFamily="18" charset="0"/>
              </a:rPr>
              <a:t>Определение СКЭС ВС РФ от 21.01.2019г. по делу № А44-8108/16 №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307-ЭС18-14705</a:t>
            </a:r>
          </a:p>
          <a:p>
            <a:pPr marL="109728" indent="0" algn="just">
              <a:buNone/>
            </a:pPr>
            <a:r>
              <a:rPr lang="ru-RU" dirty="0" smtClean="0">
                <a:latin typeface="Times New Roman" panose="02020603050405020304" pitchFamily="18" charset="0"/>
                <a:cs typeface="Times New Roman" panose="02020603050405020304" pitchFamily="18" charset="0"/>
              </a:rPr>
              <a:t>Согласно ФЗ «О государственной регистрации юридических лиц и индивидуальных предпринимателей» (</a:t>
            </a:r>
            <a:r>
              <a:rPr lang="ru-RU" dirty="0" err="1" smtClean="0">
                <a:latin typeface="Times New Roman" panose="02020603050405020304" pitchFamily="18" charset="0"/>
                <a:cs typeface="Times New Roman" panose="02020603050405020304" pitchFamily="18" charset="0"/>
              </a:rPr>
              <a:t>абз</a:t>
            </a:r>
            <a:r>
              <a:rPr lang="ru-RU" dirty="0" smtClean="0">
                <a:latin typeface="Times New Roman" panose="02020603050405020304" pitchFamily="18" charset="0"/>
                <a:cs typeface="Times New Roman" panose="02020603050405020304" pitchFamily="18" charset="0"/>
              </a:rPr>
              <a:t>. 4 </a:t>
            </a:r>
            <a:r>
              <a:rPr lang="ru-RU" dirty="0" err="1" smtClean="0">
                <a:latin typeface="Times New Roman" panose="02020603050405020304" pitchFamily="18" charset="0"/>
                <a:cs typeface="Times New Roman" panose="02020603050405020304" pitchFamily="18" charset="0"/>
              </a:rPr>
              <a:t>п.п</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 </a:t>
            </a:r>
            <a:r>
              <a:rPr lang="ru-RU" dirty="0" smtClean="0">
                <a:latin typeface="Times New Roman" panose="02020603050405020304" pitchFamily="18" charset="0"/>
                <a:cs typeface="Times New Roman" panose="02020603050405020304" pitchFamily="18" charset="0"/>
              </a:rPr>
              <a:t>п. </a:t>
            </a:r>
            <a:r>
              <a:rPr lang="ru-RU" dirty="0">
                <a:latin typeface="Times New Roman" panose="02020603050405020304" pitchFamily="18" charset="0"/>
                <a:cs typeface="Times New Roman" panose="02020603050405020304" pitchFamily="18" charset="0"/>
              </a:rPr>
              <a:t>1 </a:t>
            </a:r>
            <a:r>
              <a:rPr lang="ru-RU" dirty="0" smtClean="0">
                <a:latin typeface="Times New Roman" panose="02020603050405020304" pitchFamily="18" charset="0"/>
                <a:cs typeface="Times New Roman" panose="02020603050405020304" pitchFamily="18" charset="0"/>
              </a:rPr>
              <a:t>ст. 23) допустим отказ </a:t>
            </a:r>
            <a:r>
              <a:rPr lang="ru-RU" dirty="0">
                <a:latin typeface="Times New Roman" panose="02020603050405020304" pitchFamily="18" charset="0"/>
                <a:cs typeface="Times New Roman" panose="02020603050405020304" pitchFamily="18" charset="0"/>
              </a:rPr>
              <a:t>в государственной регистрации сведений о гражданине, имеющем право без доверенности действовать от имени юридического лица, если этот гражданин ранее исполнял полномочия единоличного исполнительного органа другой организации, в отношении которой в государственном реестре содержится запись о недостоверности информации о ее адресе, и на момент представления документов в регистрирующий орган не истекли три года со дня внесения упомянутой записи. </a:t>
            </a:r>
            <a:endParaRPr lang="ru-RU" dirty="0" smtClean="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Конкурсным </a:t>
            </a:r>
            <a:r>
              <a:rPr lang="ru-RU" dirty="0">
                <a:latin typeface="Times New Roman" panose="02020603050405020304" pitchFamily="18" charset="0"/>
                <a:cs typeface="Times New Roman" panose="02020603050405020304" pitchFamily="18" charset="0"/>
              </a:rPr>
              <a:t>управляющим не может быть утверждено лицо, подпадающее под временный запрет на участие в управлении организациями, предусмотренный абзацем четвертым подпункта «ф» пункта 1 статьи 23 Закона о </a:t>
            </a:r>
            <a:r>
              <a:rPr lang="ru-RU" dirty="0" smtClean="0">
                <a:latin typeface="Times New Roman" panose="02020603050405020304" pitchFamily="18" charset="0"/>
                <a:cs typeface="Times New Roman" panose="02020603050405020304" pitchFamily="18" charset="0"/>
              </a:rPr>
              <a:t>регистрации.</a:t>
            </a:r>
          </a:p>
          <a:p>
            <a:pPr marL="109728" indent="0" algn="just">
              <a:buNone/>
            </a:pPr>
            <a:r>
              <a:rPr lang="ru-RU" dirty="0">
                <a:latin typeface="Times New Roman" panose="02020603050405020304" pitchFamily="18" charset="0"/>
                <a:cs typeface="Times New Roman" panose="02020603050405020304" pitchFamily="18" charset="0"/>
              </a:rPr>
              <a:t>В случае выявления обстоятельств, препятствовавших утверждению гражданина конкурсным управляющим, после того как утверждение состоялось, гражданин может быть отстранен судом от исполнения возложенных на него обязанностей отстранение конкурсного управляющего по такому основанию может осуществляться судом по собственной инициативе вне зависимости от того, имеется или нет ходатайство об отстранении со стороны собрания (комитета) кредиторов, лица, участвующего в деле, или саморегулируемой организации.</a:t>
            </a:r>
            <a:endParaRPr lang="ru-RU" dirty="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346050"/>
          </a:xfrm>
        </p:spPr>
        <p:txBody>
          <a:bodyPr>
            <a:noAutofit/>
          </a:bodyPr>
          <a:lstStyle/>
          <a:p>
            <a:r>
              <a:rPr lang="ru-RU" sz="2000" dirty="0" smtClean="0">
                <a:effectLst/>
                <a:latin typeface="Times New Roman" panose="02020603050405020304" pitchFamily="18" charset="0"/>
                <a:cs typeface="Times New Roman" panose="02020603050405020304" pitchFamily="18" charset="0"/>
              </a:rPr>
              <a:t>Отстранение арбитражного управляющего, дополнительные основания</a:t>
            </a:r>
            <a:endParaRPr lang="ru-RU"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3018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6408712"/>
          </a:xfrm>
        </p:spPr>
        <p:txBody>
          <a:bodyPr>
            <a:normAutofit fontScale="55000" lnSpcReduction="20000"/>
          </a:bodyPr>
          <a:lstStyle/>
          <a:p>
            <a:pPr marL="109728" indent="0" algn="just">
              <a:buNone/>
            </a:pPr>
            <a:r>
              <a:rPr lang="ru-RU" dirty="0">
                <a:latin typeface="Times New Roman" panose="02020603050405020304" pitchFamily="18" charset="0"/>
                <a:cs typeface="Times New Roman" panose="02020603050405020304" pitchFamily="18" charset="0"/>
              </a:rPr>
              <a:t>Вопрос о признании недействительным алиментного соглашения по основаниям, предусмотренным </a:t>
            </a:r>
            <a:r>
              <a:rPr lang="ru-RU" dirty="0" err="1">
                <a:latin typeface="Times New Roman" panose="02020603050405020304" pitchFamily="18" charset="0"/>
                <a:cs typeface="Times New Roman" panose="02020603050405020304" pitchFamily="18" charset="0"/>
              </a:rPr>
              <a:t>ст.ст</a:t>
            </a:r>
            <a:r>
              <a:rPr lang="ru-RU" dirty="0">
                <a:latin typeface="Times New Roman" panose="02020603050405020304" pitchFamily="18" charset="0"/>
                <a:cs typeface="Times New Roman" panose="02020603050405020304" pitchFamily="18" charset="0"/>
              </a:rPr>
              <a:t>. 10, 168 ГК РФ (ввиду его заключения до 01.10.2015г.), рассматривался также в определении СКЭС ВС РФ  от 27 октября 2017 года № 310-ЭС17-9405 (1, 2) </a:t>
            </a:r>
          </a:p>
          <a:p>
            <a:pPr marL="109728" indent="0" algn="just">
              <a:buNone/>
            </a:pPr>
            <a:r>
              <a:rPr lang="ru-RU" dirty="0">
                <a:latin typeface="Times New Roman" panose="02020603050405020304" pitchFamily="18" charset="0"/>
                <a:cs typeface="Times New Roman" panose="02020603050405020304" pitchFamily="18" charset="0"/>
                <a:hlinkClick r:id="rId2"/>
              </a:rPr>
              <a:t>http://</a:t>
            </a:r>
            <a:r>
              <a:rPr lang="ru-RU" dirty="0" smtClean="0">
                <a:latin typeface="Times New Roman" panose="02020603050405020304" pitchFamily="18" charset="0"/>
                <a:cs typeface="Times New Roman" panose="02020603050405020304" pitchFamily="18" charset="0"/>
                <a:hlinkClick r:id="rId2"/>
              </a:rPr>
              <a:t>kad.arbitr.ru/PdfDocument/bb46a12f-e400-4d6e-89af-a787d207123d/a6019cc8-4907-44c1-93d5-d8ff4068ac91/A09-2730-2016_20171027_Opredelenie.pdf</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a:latin typeface="Times New Roman" panose="02020603050405020304" pitchFamily="18" charset="0"/>
                <a:cs typeface="Times New Roman" panose="02020603050405020304" pitchFamily="18" charset="0"/>
              </a:rPr>
              <a:t>Были сделаны аналогичные выводы: </a:t>
            </a:r>
          </a:p>
          <a:p>
            <a:pPr marL="109728" indent="0" algn="just">
              <a:buNone/>
            </a:pPr>
            <a:r>
              <a:rPr lang="ru-RU" dirty="0">
                <a:latin typeface="Times New Roman" panose="02020603050405020304" pitchFamily="18" charset="0"/>
                <a:cs typeface="Times New Roman" panose="02020603050405020304" pitchFamily="18" charset="0"/>
              </a:rPr>
              <a:t>1.	разрешая вопрос о допустимости оспаривания данного соглашения, необходимо было соотнести две правовые ценности: права ребенка на уровень жизни, необходимый для его физического, умственного, духовного, нравственного и социального развития (статья 27 Конвенции о правах ребенка от 20.11.1989), с одной стороны, и закрепленное в статьях 307 и 309 Гражданского кодекса Российской Федерации право кредитора по гражданско-правовому обязательству получить от должника надлежащее исполнение, с другой стороны, – и установления между названными ценностями баланса. </a:t>
            </a:r>
          </a:p>
          <a:p>
            <a:pPr marL="109728" indent="0" algn="just">
              <a:buNone/>
            </a:pPr>
            <a:r>
              <a:rPr lang="ru-RU" dirty="0">
                <a:latin typeface="Times New Roman" panose="02020603050405020304" pitchFamily="18" charset="0"/>
                <a:cs typeface="Times New Roman" panose="02020603050405020304" pitchFamily="18" charset="0"/>
              </a:rPr>
              <a:t>2.	Под соответствующим балансом не может пониматься равенство интересов детей как кредиторов по алиментам и обычных гражданско-правовых кредиторов. Коль скоро Российская Федерация является социальным государством (часть 1 статьи 7 Конституции Российской Федерации), под защитой которого находятся материнство и детство (часть 1 статьи 38 Конституции Российской Федерации), интересы детей имеют приоритетное значение по отношению к обычным кредиторам. </a:t>
            </a:r>
          </a:p>
          <a:p>
            <a:pPr marL="109728" indent="0" algn="just">
              <a:buNone/>
            </a:pPr>
            <a:r>
              <a:rPr lang="ru-RU" dirty="0">
                <a:latin typeface="Times New Roman" panose="02020603050405020304" pitchFamily="18" charset="0"/>
                <a:cs typeface="Times New Roman" panose="02020603050405020304" pitchFamily="18" charset="0"/>
              </a:rPr>
              <a:t>3.	Недействительность алиментного соглашения применительно к делу о банкротстве сама по себе не может быть обоснована через ссылку на ухудшение этим соглашением положения кредиторов по обязательствам с более низкой очередностью удовлетворения. </a:t>
            </a:r>
          </a:p>
          <a:p>
            <a:pPr marL="109728" indent="0" algn="just">
              <a:buNone/>
            </a:pPr>
            <a:r>
              <a:rPr lang="ru-RU" dirty="0">
                <a:latin typeface="Times New Roman" panose="02020603050405020304" pitchFamily="18" charset="0"/>
                <a:cs typeface="Times New Roman" panose="02020603050405020304" pitchFamily="18" charset="0"/>
              </a:rPr>
              <a:t>4.	Для квалификации такой сделки в качестве недействительной необходимо установить, что согласованный (бывшими) супругами размер алиментов носил явно завышенный и чрезмерный характер, чем был причинен вред иным кредиторам гражданина. При этом необходимо исходить не из относительного (процентного) показателя согласованного сторонами размера алиментов, а из абсолютной величины денежных средств, выделенных ребенку (для чего необходимо установить уровень доходов плательщика алиментов). </a:t>
            </a:r>
          </a:p>
          <a:p>
            <a:pPr marL="109728"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889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04664"/>
            <a:ext cx="8640960" cy="6264696"/>
          </a:xfrm>
        </p:spPr>
        <p:txBody>
          <a:bodyPr>
            <a:normAutofit/>
          </a:bodyPr>
          <a:lstStyle/>
          <a:p>
            <a:pPr marL="109728" indent="0" algn="just">
              <a:buNone/>
            </a:pPr>
            <a:r>
              <a:rPr lang="ru-RU" dirty="0" smtClean="0">
                <a:latin typeface="Times New Roman" panose="02020603050405020304" pitchFamily="18" charset="0"/>
                <a:cs typeface="Times New Roman" panose="02020603050405020304" pitchFamily="18" charset="0"/>
              </a:rPr>
              <a:t>Пункт 11 ( Важно): Споры </a:t>
            </a:r>
            <a:r>
              <a:rPr lang="ru-RU" dirty="0">
                <a:latin typeface="Times New Roman" panose="02020603050405020304" pitchFamily="18" charset="0"/>
                <a:cs typeface="Times New Roman" panose="02020603050405020304" pitchFamily="18" charset="0"/>
              </a:rPr>
              <a:t>об установлении алиментов и после введения процедур банкротства рассматриваются судами общей юрисдикции в порядке, определенном гражданским процессуальным законодательством (статья 106 СК РФ). К участию в деле об установлении алиментов привлекается финансовый </a:t>
            </a:r>
            <a:r>
              <a:rPr lang="ru-RU" dirty="0" smtClean="0">
                <a:latin typeface="Times New Roman" panose="02020603050405020304" pitchFamily="18" charset="0"/>
                <a:cs typeface="Times New Roman" panose="02020603050405020304" pitchFamily="18" charset="0"/>
              </a:rPr>
              <a:t>управляющий</a:t>
            </a:r>
            <a:r>
              <a:rPr lang="ru-RU" dirty="0">
                <a:latin typeface="Times New Roman" panose="02020603050405020304" pitchFamily="18" charset="0"/>
                <a:cs typeface="Times New Roman" panose="02020603050405020304" pitchFamily="18" charset="0"/>
              </a:rPr>
              <a:t>. Все кредиторы должника, требования которых заявлены в деле о банкротстве, вправе принять участие в рассмотрении указанного дела в качестве третьих лиц, не заявляющих самостоятельных требований относительно предмета спора (статья 43 ГПК РФ).</a:t>
            </a:r>
          </a:p>
        </p:txBody>
      </p:sp>
    </p:spTree>
    <p:extLst>
      <p:ext uri="{BB962C8B-B14F-4D97-AF65-F5344CB8AC3E}">
        <p14:creationId xmlns:p14="http://schemas.microsoft.com/office/powerpoint/2010/main" val="3696283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68363716"/>
              </p:ext>
            </p:extLst>
          </p:nvPr>
        </p:nvGraphicFramePr>
        <p:xfrm>
          <a:off x="0" y="188640"/>
          <a:ext cx="8928992"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5523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3537892132"/>
              </p:ext>
            </p:extLst>
          </p:nvPr>
        </p:nvGraphicFramePr>
        <p:xfrm>
          <a:off x="251520" y="116633"/>
          <a:ext cx="8712968" cy="6552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310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a:bodyPr>
          <a:lstStyle/>
          <a:p>
            <a:pPr marL="109728" indent="0" algn="just">
              <a:spcBef>
                <a:spcPts val="0"/>
              </a:spcBef>
              <a:buNone/>
            </a:pPr>
            <a:r>
              <a:rPr lang="ru-RU" sz="2400" dirty="0" smtClean="0">
                <a:latin typeface="Times New Roman" panose="02020603050405020304" pitchFamily="18" charset="0"/>
                <a:cs typeface="Times New Roman" panose="02020603050405020304" pitchFamily="18" charset="0"/>
              </a:rPr>
              <a:t>Разъяснения относительно общего имущества супругов и порядка его реализации в пунктах </a:t>
            </a:r>
            <a:r>
              <a:rPr lang="ru-RU" sz="2400" dirty="0">
                <a:latin typeface="Times New Roman" panose="02020603050405020304" pitchFamily="18" charset="0"/>
                <a:cs typeface="Times New Roman" panose="02020603050405020304" pitchFamily="18" charset="0"/>
              </a:rPr>
              <a:t>18 и 19 постановления Пленума Высшего Арбитражного Суда Российской Федерации от 30 июня 2011 года № 51 «О рассмотрении дел о банкротстве индивидуальных предпринимателей</a:t>
            </a:r>
            <a:r>
              <a:rPr lang="ru-RU" sz="2400" dirty="0" smtClean="0">
                <a:latin typeface="Times New Roman" panose="02020603050405020304" pitchFamily="18" charset="0"/>
                <a:cs typeface="Times New Roman" panose="02020603050405020304" pitchFamily="18" charset="0"/>
              </a:rPr>
              <a:t>» признаны утратившими силу.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941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229600" cy="6336704"/>
          </a:xfrm>
        </p:spPr>
        <p:txBody>
          <a:bodyPr>
            <a:normAutofit/>
          </a:bodyPr>
          <a:lstStyle/>
          <a:p>
            <a:pPr marL="109728" indent="0" algn="ctr">
              <a:buNone/>
            </a:pPr>
            <a:endParaRPr lang="ru-RU" sz="3200" b="1" dirty="0" smtClean="0"/>
          </a:p>
          <a:p>
            <a:pPr marL="109728" indent="0" algn="ctr">
              <a:buNone/>
            </a:pPr>
            <a:endParaRPr lang="ru-RU" sz="3200" b="1" dirty="0"/>
          </a:p>
          <a:p>
            <a:pPr marL="109728" indent="0" algn="ctr">
              <a:buNone/>
            </a:pPr>
            <a:endParaRPr lang="ru-RU" sz="3200" b="1" dirty="0" smtClean="0">
              <a:solidFill>
                <a:srgbClr val="00B0F0"/>
              </a:solidFill>
            </a:endParaRPr>
          </a:p>
          <a:p>
            <a:pPr marL="109728" indent="0" algn="ctr">
              <a:buNone/>
            </a:pPr>
            <a:r>
              <a:rPr lang="ru-RU" sz="3200" b="1" dirty="0" smtClean="0">
                <a:solidFill>
                  <a:srgbClr val="00B0F0"/>
                </a:solidFill>
              </a:rPr>
              <a:t>Удачи и профессиональных успехов в 2019 году</a:t>
            </a:r>
          </a:p>
          <a:p>
            <a:pPr marL="109728" indent="0" algn="ctr">
              <a:buNone/>
            </a:pPr>
            <a:endParaRPr lang="ru-RU" sz="3200" b="1" dirty="0">
              <a:solidFill>
                <a:srgbClr val="00B0F0"/>
              </a:solidFill>
            </a:endParaRPr>
          </a:p>
          <a:p>
            <a:pPr marL="109728" indent="0" algn="ctr">
              <a:buNone/>
            </a:pPr>
            <a:r>
              <a:rPr lang="ru-RU" sz="3200" b="1" dirty="0" smtClean="0">
                <a:solidFill>
                  <a:srgbClr val="00B0F0"/>
                </a:solidFill>
              </a:rPr>
              <a:t>Благодарю за внимание</a:t>
            </a:r>
            <a:endParaRPr lang="ru-RU" sz="3200" b="1" dirty="0"/>
          </a:p>
        </p:txBody>
      </p:sp>
    </p:spTree>
    <p:extLst>
      <p:ext uri="{BB962C8B-B14F-4D97-AF65-F5344CB8AC3E}">
        <p14:creationId xmlns:p14="http://schemas.microsoft.com/office/powerpoint/2010/main" val="320800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712968" cy="6264696"/>
          </a:xfrm>
        </p:spPr>
        <p:style>
          <a:lnRef idx="0">
            <a:scrgbClr r="0" g="0" b="0"/>
          </a:lnRef>
          <a:fillRef idx="1003">
            <a:schemeClr val="lt2"/>
          </a:fillRef>
          <a:effectRef idx="0">
            <a:scrgbClr r="0" g="0" b="0"/>
          </a:effectRef>
          <a:fontRef idx="major"/>
        </p:style>
        <p:txBody>
          <a:bodyPr>
            <a:normAutofit/>
          </a:bodyPr>
          <a:lstStyle/>
          <a:p>
            <a:pPr marL="109728" indent="0" algn="just">
              <a:buNone/>
            </a:pPr>
            <a:r>
              <a:rPr lang="ru-RU" sz="2400" dirty="0" smtClean="0">
                <a:latin typeface="Times New Roman" panose="02020603050405020304" pitchFamily="18" charset="0"/>
                <a:cs typeface="Times New Roman" panose="02020603050405020304" pitchFamily="18" charset="0"/>
              </a:rPr>
              <a:t>Указанный судебный акт оценивается крайне негативно за то, что , по сути, допускает установление дополнительных не указанных в федеральном законе требований к арбитражным управляющим.</a:t>
            </a:r>
          </a:p>
          <a:p>
            <a:pPr marL="109728" indent="0" algn="just">
              <a:buNone/>
            </a:pP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при этом , очевидно, что в ближайшее время возможна волна отстранений арбитражных управляющих по заявленным основаниям, если трехлетний период, предусмотренный рассматриваемой нормой ФЗ «О государственной регистрации юридических лиц и индивидуальных предпринимателей» не истек.</a:t>
            </a:r>
          </a:p>
          <a:p>
            <a:pPr marL="109728" indent="0" algn="just">
              <a:buNone/>
            </a:pPr>
            <a:endParaRPr lang="ru-RU" sz="2400" dirty="0">
              <a:latin typeface="Times New Roman" panose="02020603050405020304" pitchFamily="18" charset="0"/>
              <a:cs typeface="Times New Roman" panose="02020603050405020304" pitchFamily="18" charset="0"/>
            </a:endParaRPr>
          </a:p>
          <a:p>
            <a:pPr marL="109728" indent="0" algn="just">
              <a:buNone/>
            </a:pP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92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92696"/>
            <a:ext cx="8507288" cy="5976664"/>
          </a:xfrm>
        </p:spPr>
        <p:txBody>
          <a:bodyPr>
            <a:normAutofit fontScale="62500" lnSpcReduction="20000"/>
          </a:bodyPr>
          <a:lstStyle/>
          <a:p>
            <a:pPr marL="109728" indent="0">
              <a:buNone/>
            </a:pPr>
            <a:r>
              <a:rPr lang="de-DE" dirty="0">
                <a:latin typeface="Times New Roman" panose="02020603050405020304" pitchFamily="18" charset="0"/>
                <a:cs typeface="Times New Roman" panose="02020603050405020304" pitchFamily="18" charset="0"/>
                <a:hlinkClick r:id="rId2"/>
              </a:rPr>
              <a:t>https://vsrf.ru/documents/own/27373</a:t>
            </a:r>
            <a:r>
              <a:rPr lang="de-DE" dirty="0" smtClean="0">
                <a:latin typeface="Times New Roman" panose="02020603050405020304" pitchFamily="18" charset="0"/>
                <a:cs typeface="Times New Roman" panose="02020603050405020304" pitchFamily="18" charset="0"/>
                <a:hlinkClick r:id="rId2"/>
              </a:rPr>
              <a:t>/</a:t>
            </a:r>
            <a:r>
              <a:rPr lang="ru-RU" dirty="0" smtClean="0">
                <a:latin typeface="Times New Roman" panose="02020603050405020304" pitchFamily="18" charset="0"/>
                <a:cs typeface="Times New Roman" panose="02020603050405020304" pitchFamily="18" charset="0"/>
              </a:rPr>
              <a:t> </a:t>
            </a:r>
          </a:p>
          <a:p>
            <a:pPr marL="624078" indent="-514350" algn="just">
              <a:buAutoNum type="arabicPeriod"/>
            </a:pPr>
            <a:r>
              <a:rPr lang="ru-RU" sz="2900" dirty="0" smtClean="0">
                <a:latin typeface="Times New Roman" panose="02020603050405020304" pitchFamily="18" charset="0"/>
                <a:cs typeface="Times New Roman" panose="02020603050405020304" pitchFamily="18" charset="0"/>
              </a:rPr>
              <a:t>Включение требований в РТК будет осуществляться арбитражным управляющим по письменному заявлению кредитора. По получении требований арбитражный управляющий должен направить копию посредством электронной почты лицам, имеющим право возражать (очевидно, что уже сейчас можно переходить с кредиторами на общение посредством электронной почты, получив с них соответствующее разрешение!)</a:t>
            </a:r>
          </a:p>
          <a:p>
            <a:pPr marL="624078" indent="-514350" algn="just">
              <a:buAutoNum type="arabicPeriod"/>
            </a:pPr>
            <a:r>
              <a:rPr lang="ru-RU" sz="2900" dirty="0" smtClean="0">
                <a:latin typeface="Times New Roman" panose="02020603050405020304" pitchFamily="18" charset="0"/>
                <a:cs typeface="Times New Roman" panose="02020603050405020304" pitchFamily="18" charset="0"/>
              </a:rPr>
              <a:t>Рассмотрение поступившего требования осуществляется в течение 30 дней (в этот же срок необходимо выслать уведомление заявителю и всем возражавшим об итогах рассмотрения). Очевидно, что добавляется новый срок, за нарушение которого будут привлекать к ответственности.</a:t>
            </a:r>
          </a:p>
          <a:p>
            <a:pPr marL="624078" indent="-514350" algn="just">
              <a:buAutoNum type="arabicPeriod"/>
            </a:pPr>
            <a:r>
              <a:rPr lang="ru-RU" sz="2900" dirty="0" smtClean="0">
                <a:latin typeface="Times New Roman" panose="02020603050405020304" pitchFamily="18" charset="0"/>
                <a:cs typeface="Times New Roman" panose="02020603050405020304" pitchFamily="18" charset="0"/>
              </a:rPr>
              <a:t>1 раз в 2 месяца арбитражный управляющий должен отправлять в арбитражный суд отчет с информацией об всех требованиях, включенных им в РТК. Вопрос пока без ответа – а указанное необходимо делать на протяжении всей процедуры банкротства? Если да, то значительно добавляется бумажной работы. Возможно необходимо ограничить определенным сроком указанную обязанность , по истечение которого отчет должен направляться только если в РТК происходят изменения.</a:t>
            </a:r>
          </a:p>
          <a:p>
            <a:pPr marL="624078" indent="-514350" algn="just">
              <a:buAutoNum type="arabicPeriod"/>
            </a:pPr>
            <a:r>
              <a:rPr lang="ru-RU" sz="2900" dirty="0" smtClean="0">
                <a:latin typeface="Times New Roman" panose="02020603050405020304" pitchFamily="18" charset="0"/>
                <a:cs typeface="Times New Roman" panose="02020603050405020304" pitchFamily="18" charset="0"/>
              </a:rPr>
              <a:t>Закрепляется право кредиторов на подачу заявления о пересмотре по вновь открывшимся обстоятельствам судебного акта, которого является основанием для включения в РТК</a:t>
            </a:r>
          </a:p>
          <a:p>
            <a:pPr marL="624078" indent="-514350" algn="just">
              <a:buAutoNum type="arabicPeriod"/>
            </a:pPr>
            <a:r>
              <a:rPr lang="ru-RU" sz="2900" dirty="0" smtClean="0">
                <a:latin typeface="Times New Roman" panose="02020603050405020304" pitchFamily="18" charset="0"/>
                <a:cs typeface="Times New Roman" panose="02020603050405020304" pitchFamily="18" charset="0"/>
              </a:rPr>
              <a:t>Закрепляется возможность восстановления срока на включение в РТК, пропущенного по уважительным причинам</a:t>
            </a:r>
          </a:p>
          <a:p>
            <a:pPr marL="624078" indent="-514350" algn="just">
              <a:buAutoNum type="arabicPeriod"/>
            </a:pPr>
            <a:endParaRPr lang="ru-RU" dirty="0">
              <a:latin typeface="Times New Roman" panose="02020603050405020304" pitchFamily="18" charset="0"/>
              <a:cs typeface="Times New Roman" panose="02020603050405020304" pitchFamily="18" charset="0"/>
            </a:endParaRPr>
          </a:p>
          <a:p>
            <a:pPr marL="624078" indent="-514350" algn="just">
              <a:buAutoNum type="arabicPeriod"/>
            </a:pPr>
            <a:r>
              <a:rPr lang="de-DE" dirty="0">
                <a:latin typeface="Times New Roman" panose="02020603050405020304" pitchFamily="18" charset="0"/>
                <a:cs typeface="Times New Roman" panose="02020603050405020304" pitchFamily="18" charset="0"/>
                <a:hlinkClick r:id="rId3"/>
              </a:rPr>
              <a:t>https://pravo.ru/story/207153</a:t>
            </a:r>
            <a:r>
              <a:rPr lang="de-DE" dirty="0" smtClean="0">
                <a:latin typeface="Times New Roman" panose="02020603050405020304" pitchFamily="18" charset="0"/>
                <a:cs typeface="Times New Roman" panose="02020603050405020304" pitchFamily="18" charset="0"/>
                <a:hlinkClick r:id="rId3"/>
              </a:rPr>
              <a:t>/</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562074"/>
          </a:xfrm>
        </p:spPr>
        <p:txBody>
          <a:bodyPr>
            <a:noAutofit/>
          </a:bodyPr>
          <a:lstStyle/>
          <a:p>
            <a:r>
              <a:rPr lang="ru-RU" sz="2000" dirty="0" smtClean="0">
                <a:effectLst/>
                <a:latin typeface="Times New Roman" panose="02020603050405020304" pitchFamily="18" charset="0"/>
                <a:cs typeface="Times New Roman" panose="02020603050405020304" pitchFamily="18" charset="0"/>
              </a:rPr>
              <a:t>Проект изменений в закон о банкротстве, подготовленный ВС РФ</a:t>
            </a:r>
            <a:endParaRPr lang="ru-RU"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09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386603"/>
          </a:xfrm>
        </p:spPr>
        <p:style>
          <a:lnRef idx="0">
            <a:scrgbClr r="0" g="0" b="0"/>
          </a:lnRef>
          <a:fillRef idx="1003">
            <a:schemeClr val="lt2"/>
          </a:fillRef>
          <a:effectRef idx="0">
            <a:scrgbClr r="0" g="0" b="0"/>
          </a:effectRef>
          <a:fontRef idx="major"/>
        </p:style>
        <p:txBody>
          <a:bodyPr>
            <a:normAutofit/>
          </a:bodyPr>
          <a:lstStyle/>
          <a:p>
            <a:pPr marL="109728" indent="0" algn="just">
              <a:buNone/>
            </a:pPr>
            <a:r>
              <a:rPr lang="ru-RU" dirty="0">
                <a:latin typeface="Times New Roman" panose="02020603050405020304" pitchFamily="18" charset="0"/>
                <a:cs typeface="Times New Roman" panose="02020603050405020304" pitchFamily="18" charset="0"/>
              </a:rPr>
              <a:t>ОБЗОР судебной практики по вопросам, связанным с признанием недействительными решений собраний и комитетов кредиторов в процедурах </a:t>
            </a:r>
            <a:r>
              <a:rPr lang="ru-RU" dirty="0" smtClean="0">
                <a:latin typeface="Times New Roman" panose="02020603050405020304" pitchFamily="18" charset="0"/>
                <a:cs typeface="Times New Roman" panose="02020603050405020304" pitchFamily="18" charset="0"/>
              </a:rPr>
              <a:t>банкротства, утвержден Президиумом ВС РФ от 26.12.2018г.</a:t>
            </a:r>
          </a:p>
          <a:p>
            <a:pPr marL="109728" indent="0" algn="just">
              <a:buNone/>
            </a:pPr>
            <a:endParaRPr lang="ru-RU" b="1" dirty="0" smtClean="0">
              <a:latin typeface="Times New Roman" panose="02020603050405020304" pitchFamily="18" charset="0"/>
              <a:cs typeface="Times New Roman" panose="02020603050405020304" pitchFamily="18" charset="0"/>
            </a:endParaRPr>
          </a:p>
          <a:p>
            <a:pPr marL="109728" indent="0" algn="just">
              <a:buNone/>
            </a:pPr>
            <a:r>
              <a:rPr lang="de-DE" b="1" dirty="0">
                <a:latin typeface="Times New Roman" panose="02020603050405020304" pitchFamily="18" charset="0"/>
                <a:cs typeface="Times New Roman" panose="02020603050405020304" pitchFamily="18" charset="0"/>
                <a:hlinkClick r:id="rId2"/>
              </a:rPr>
              <a:t>http://www.supcourt.ru/documents/all/27513</a:t>
            </a:r>
            <a:r>
              <a:rPr lang="de-DE" b="1" dirty="0" smtClean="0">
                <a:latin typeface="Times New Roman" panose="02020603050405020304" pitchFamily="18" charset="0"/>
                <a:cs typeface="Times New Roman" panose="02020603050405020304" pitchFamily="18" charset="0"/>
                <a:hlinkClick r:id="rId2"/>
              </a:rPr>
              <a:t>/</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116632"/>
            <a:ext cx="8229600" cy="504056"/>
          </a:xfrm>
        </p:spPr>
        <p:txBody>
          <a:bodyPr>
            <a:normAutofit fontScale="90000"/>
          </a:bodyPr>
          <a:lstStyle/>
          <a:p>
            <a:r>
              <a:rPr lang="ru-RU" dirty="0" smtClean="0">
                <a:effectLst/>
                <a:latin typeface="Times New Roman" panose="02020603050405020304" pitchFamily="18" charset="0"/>
                <a:cs typeface="Times New Roman" panose="02020603050405020304" pitchFamily="18" charset="0"/>
              </a:rPr>
              <a:t>Собрания кредиторов</a:t>
            </a:r>
            <a:endParaRPr lang="ru-RU"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922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404664"/>
            <a:ext cx="8373616" cy="5976664"/>
          </a:xfrm>
        </p:spPr>
        <p:style>
          <a:lnRef idx="0">
            <a:scrgbClr r="0" g="0" b="0"/>
          </a:lnRef>
          <a:fillRef idx="1003">
            <a:schemeClr val="lt2"/>
          </a:fillRef>
          <a:effectRef idx="0">
            <a:scrgbClr r="0" g="0" b="0"/>
          </a:effectRef>
          <a:fontRef idx="major"/>
        </p:style>
        <p:txBody>
          <a:bodyPr>
            <a:normAutofit lnSpcReduction="10000"/>
          </a:bodyPr>
          <a:lstStyle/>
          <a:p>
            <a:pPr marL="109728" indent="0" algn="just">
              <a:buNone/>
            </a:pPr>
            <a:r>
              <a:rPr lang="ru-RU" b="1" dirty="0" smtClean="0">
                <a:latin typeface="Times New Roman" panose="02020603050405020304" pitchFamily="18" charset="0"/>
                <a:cs typeface="Times New Roman" panose="02020603050405020304" pitchFamily="18" charset="0"/>
              </a:rPr>
              <a:t>Пункт 1: </a:t>
            </a:r>
            <a:r>
              <a:rPr lang="ru-RU" b="1" dirty="0">
                <a:latin typeface="Times New Roman" panose="02020603050405020304" pitchFamily="18" charset="0"/>
                <a:cs typeface="Times New Roman" panose="02020603050405020304" pitchFamily="18" charset="0"/>
              </a:rPr>
              <a:t>Собрание кредиторов должника вправе принять решение по вопросу, прямо не отнесенному Законом о банкротстве к его компетенции</a:t>
            </a:r>
            <a:r>
              <a:rPr lang="ru-RU" dirty="0" smtClean="0">
                <a:latin typeface="Times New Roman" panose="02020603050405020304" pitchFamily="18" charset="0"/>
                <a:cs typeface="Times New Roman" panose="02020603050405020304" pitchFamily="18" charset="0"/>
              </a:rPr>
              <a:t>.</a:t>
            </a:r>
          </a:p>
          <a:p>
            <a:pPr marL="109728" indent="0" algn="just">
              <a:buNone/>
            </a:pPr>
            <a:r>
              <a:rPr lang="ru-RU" dirty="0" smtClean="0">
                <a:latin typeface="Times New Roman" panose="02020603050405020304" pitchFamily="18" charset="0"/>
                <a:cs typeface="Times New Roman" panose="02020603050405020304" pitchFamily="18" charset="0"/>
              </a:rPr>
              <a:t>Условия, при которых такое возможно: </a:t>
            </a:r>
          </a:p>
          <a:p>
            <a:pPr marL="109728" indent="0" algn="just">
              <a:buNone/>
            </a:pPr>
            <a:r>
              <a:rPr lang="ru-RU" dirty="0" smtClean="0">
                <a:latin typeface="Times New Roman" panose="02020603050405020304" pitchFamily="18" charset="0"/>
                <a:cs typeface="Times New Roman" panose="02020603050405020304" pitchFamily="18" charset="0"/>
              </a:rPr>
              <a:t>1. Решение не должно </a:t>
            </a:r>
            <a:r>
              <a:rPr lang="ru-RU" dirty="0">
                <a:latin typeface="Times New Roman" panose="02020603050405020304" pitchFamily="18" charset="0"/>
                <a:cs typeface="Times New Roman" panose="02020603050405020304" pitchFamily="18" charset="0"/>
              </a:rPr>
              <a:t>вторгаться в сферу компетенции иных </a:t>
            </a:r>
            <a:r>
              <a:rPr lang="ru-RU" dirty="0" smtClean="0">
                <a:latin typeface="Times New Roman" panose="02020603050405020304" pitchFamily="18" charset="0"/>
                <a:cs typeface="Times New Roman" panose="02020603050405020304" pitchFamily="18" charset="0"/>
              </a:rPr>
              <a:t>лиц.</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2.  Решение не должно </a:t>
            </a:r>
            <a:r>
              <a:rPr lang="ru-RU" dirty="0">
                <a:latin typeface="Times New Roman" panose="02020603050405020304" pitchFamily="18" charset="0"/>
                <a:cs typeface="Times New Roman" panose="02020603050405020304" pitchFamily="18" charset="0"/>
              </a:rPr>
              <a:t>быть </a:t>
            </a:r>
            <a:r>
              <a:rPr lang="ru-RU" dirty="0" smtClean="0">
                <a:latin typeface="Times New Roman" panose="02020603050405020304" pitchFamily="18" charset="0"/>
                <a:cs typeface="Times New Roman" panose="02020603050405020304" pitchFamily="18" charset="0"/>
              </a:rPr>
              <a:t>направлено </a:t>
            </a:r>
            <a:r>
              <a:rPr lang="ru-RU" dirty="0">
                <a:latin typeface="Times New Roman" panose="02020603050405020304" pitchFamily="18" charset="0"/>
                <a:cs typeface="Times New Roman" panose="02020603050405020304" pitchFamily="18" charset="0"/>
              </a:rPr>
              <a:t>на обход</a:t>
            </a:r>
          </a:p>
          <a:p>
            <a:pPr marL="109728" indent="0" algn="just">
              <a:buNone/>
            </a:pPr>
            <a:r>
              <a:rPr lang="ru-RU" dirty="0">
                <a:latin typeface="Times New Roman" panose="02020603050405020304" pitchFamily="18" charset="0"/>
                <a:cs typeface="Times New Roman" panose="02020603050405020304" pitchFamily="18" charset="0"/>
              </a:rPr>
              <a:t>положений Закона о </a:t>
            </a:r>
            <a:r>
              <a:rPr lang="ru-RU" dirty="0" smtClean="0">
                <a:latin typeface="Times New Roman" panose="02020603050405020304" pitchFamily="18" charset="0"/>
                <a:cs typeface="Times New Roman" panose="02020603050405020304" pitchFamily="18" charset="0"/>
              </a:rPr>
              <a:t>банкротстве. </a:t>
            </a:r>
          </a:p>
          <a:p>
            <a:pPr marL="109728" indent="0" algn="just">
              <a:buNone/>
            </a:pPr>
            <a:r>
              <a:rPr lang="ru-RU" dirty="0" smtClean="0">
                <a:latin typeface="Times New Roman" panose="02020603050405020304" pitchFamily="18" charset="0"/>
                <a:cs typeface="Times New Roman" panose="02020603050405020304" pitchFamily="18" charset="0"/>
              </a:rPr>
              <a:t>3. Решение не должно ограничивать </a:t>
            </a:r>
            <a:r>
              <a:rPr lang="ru-RU" dirty="0">
                <a:latin typeface="Times New Roman" panose="02020603050405020304" pitchFamily="18" charset="0"/>
                <a:cs typeface="Times New Roman" panose="02020603050405020304" pitchFamily="18" charset="0"/>
              </a:rPr>
              <a:t>права арбитражного управляющего </a:t>
            </a:r>
            <a:r>
              <a:rPr lang="ru-RU" dirty="0" smtClean="0">
                <a:latin typeface="Times New Roman" panose="02020603050405020304" pitchFamily="18" charset="0"/>
                <a:cs typeface="Times New Roman" panose="02020603050405020304" pitchFamily="18" charset="0"/>
              </a:rPr>
              <a:t>или препятствовать </a:t>
            </a:r>
            <a:r>
              <a:rPr lang="ru-RU" dirty="0">
                <a:latin typeface="Times New Roman" panose="02020603050405020304" pitchFamily="18" charset="0"/>
                <a:cs typeface="Times New Roman" panose="02020603050405020304" pitchFamily="18" charset="0"/>
              </a:rPr>
              <a:t>осуществлению процедур </a:t>
            </a:r>
            <a:r>
              <a:rPr lang="ru-RU" dirty="0" smtClean="0">
                <a:latin typeface="Times New Roman" panose="02020603050405020304" pitchFamily="18" charset="0"/>
                <a:cs typeface="Times New Roman" panose="02020603050405020304" pitchFamily="18" charset="0"/>
              </a:rPr>
              <a:t>банкротства.</a:t>
            </a:r>
          </a:p>
          <a:p>
            <a:pPr marL="109728" indent="0" algn="just">
              <a:buNone/>
            </a:pPr>
            <a:r>
              <a:rPr lang="ru-RU" dirty="0" smtClean="0">
                <a:latin typeface="Times New Roman" panose="02020603050405020304" pitchFamily="18" charset="0"/>
                <a:cs typeface="Times New Roman" panose="02020603050405020304" pitchFamily="18" charset="0"/>
              </a:rPr>
              <a:t>НЕЛЬЗЯ! К примеру, решением СК обязать управляющего отменить торги по продаже имущества, =вторжение в компетенцию организатора торгов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91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332656"/>
            <a:ext cx="8229600" cy="6336704"/>
          </a:xfrm>
        </p:spPr>
        <p:style>
          <a:lnRef idx="0">
            <a:scrgbClr r="0" g="0" b="0"/>
          </a:lnRef>
          <a:fillRef idx="1003">
            <a:schemeClr val="lt2"/>
          </a:fillRef>
          <a:effectRef idx="0">
            <a:scrgbClr r="0" g="0" b="0"/>
          </a:effectRef>
          <a:fontRef idx="major"/>
        </p:style>
        <p:txBody>
          <a:bodyPr>
            <a:normAutofit lnSpcReduction="10000"/>
          </a:bodyPr>
          <a:lstStyle/>
          <a:p>
            <a:pPr marL="109728" indent="0" algn="just">
              <a:buNone/>
            </a:pPr>
            <a:r>
              <a:rPr lang="ru-RU" dirty="0" smtClean="0">
                <a:latin typeface="Times New Roman" panose="02020603050405020304" pitchFamily="18" charset="0"/>
                <a:cs typeface="Times New Roman" panose="02020603050405020304" pitchFamily="18" charset="0"/>
              </a:rPr>
              <a:t>При этом!!! Если для иных решений собраний  принятие решения с выходом за пределы компетенции говорит об их </a:t>
            </a:r>
            <a:r>
              <a:rPr lang="ru-RU" b="1" dirty="0" smtClean="0">
                <a:latin typeface="Times New Roman" panose="02020603050405020304" pitchFamily="18" charset="0"/>
                <a:cs typeface="Times New Roman" panose="02020603050405020304" pitchFamily="18" charset="0"/>
              </a:rPr>
              <a:t>ничтожности</a:t>
            </a:r>
            <a:r>
              <a:rPr lang="ru-RU" dirty="0" smtClean="0">
                <a:latin typeface="Times New Roman" panose="02020603050405020304" pitchFamily="18" charset="0"/>
                <a:cs typeface="Times New Roman" panose="02020603050405020304" pitchFamily="18" charset="0"/>
              </a:rPr>
              <a:t> на основании нормы п. 3 ст. 181.5 ГК РФ, то для собрания кредиторов выход за пределы компетенции позволяет признать его недействительным (на основании ч. 4 ст. 15 ФЗ «О несостоятельности (банкротстве)»)</a:t>
            </a:r>
          </a:p>
          <a:p>
            <a:pPr marL="109728" indent="0" algn="just">
              <a:buNone/>
            </a:pPr>
            <a:r>
              <a:rPr lang="ru-RU" dirty="0" smtClean="0">
                <a:latin typeface="Times New Roman" panose="02020603050405020304" pitchFamily="18" charset="0"/>
                <a:cs typeface="Times New Roman" panose="02020603050405020304" pitchFamily="18" charset="0"/>
              </a:rPr>
              <a:t>Однако какое-либо соотношение со ст. 181.5. ГК РФ в рассматриваемом пункте не приводится.</a:t>
            </a:r>
          </a:p>
          <a:p>
            <a:pPr marL="109728" indent="0" algn="just">
              <a:buNone/>
            </a:pPr>
            <a:r>
              <a:rPr lang="ru-RU" dirty="0" smtClean="0">
                <a:latin typeface="Times New Roman" panose="02020603050405020304" pitchFamily="18" charset="0"/>
                <a:cs typeface="Times New Roman" panose="02020603050405020304" pitchFamily="18" charset="0"/>
              </a:rPr>
              <a:t>Возникает вопрос: допустимо ли их соотносить как-либо либо положения ст. 181. 5 ГК РФ о ничтожности решений собраний к собраниям кредиторов не подлежат применению, а всегда являются оспоримыми с учетом ч. 4 ст. 15 ФЗ «О несостоятельности (банкротстве)»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024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42278</TotalTime>
  <Words>4232</Words>
  <Application>Microsoft Office PowerPoint</Application>
  <PresentationFormat>Экран (4:3)</PresentationFormat>
  <Paragraphs>218</Paragraphs>
  <Slides>45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Открытая</vt:lpstr>
      <vt:lpstr>Презентация PowerPoint</vt:lpstr>
      <vt:lpstr>Кандидатура временного управляющего, предложенного аффилированным с должником лицом </vt:lpstr>
      <vt:lpstr>Презентация PowerPoint</vt:lpstr>
      <vt:lpstr>Отстранение арбитражного управляющего, дополнительные основания</vt:lpstr>
      <vt:lpstr>Презентация PowerPoint</vt:lpstr>
      <vt:lpstr>Проект изменений в закон о банкротстве, подготовленный ВС РФ</vt:lpstr>
      <vt:lpstr>Собрания кредиторов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Имущество, не включаемое или исключаемой из конкурсной массы</vt:lpstr>
      <vt:lpstr>Исполнительский иммунитет в отношении единственного жилья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Пример распределения денежных средств, вырученных от реализации залогового имущества</vt:lpstr>
      <vt:lpstr>Презентация PowerPoint</vt:lpstr>
      <vt:lpstr>Презентация PowerPoint</vt:lpstr>
      <vt:lpstr>Презентация PowerPoint</vt:lpstr>
      <vt:lpstr>Презентация PowerPoint</vt:lpstr>
      <vt:lpstr>АЛИМЕНТЫ, ряд определений СКЭС по теме: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dc:creator>
  <cp:lastModifiedBy>Анастасия</cp:lastModifiedBy>
  <cp:revision>290</cp:revision>
  <dcterms:created xsi:type="dcterms:W3CDTF">2017-01-06T17:20:14Z</dcterms:created>
  <dcterms:modified xsi:type="dcterms:W3CDTF">2019-01-27T10:18:13Z</dcterms:modified>
</cp:coreProperties>
</file>